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Lst>
  <p:sldSz cy="5143500" cx="9144000"/>
  <p:notesSz cx="6858000" cy="9144000"/>
  <p:embeddedFontLst>
    <p:embeddedFont>
      <p:font typeface="Roboto"/>
      <p:regular r:id="rId26"/>
      <p:bold r:id="rId27"/>
      <p:italic r:id="rId28"/>
      <p:boldItalic r:id="rId2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BC68D0ED-8ABA-4F32-87A4-3486FC7158D4}">
  <a:tblStyle styleId="{BC68D0ED-8ABA-4F32-87A4-3486FC7158D4}"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font" Target="fonts/Roboto-regular.fntdata"/><Relationship Id="rId25" Type="http://schemas.openxmlformats.org/officeDocument/2006/relationships/slide" Target="slides/slide19.xml"/><Relationship Id="rId28" Type="http://schemas.openxmlformats.org/officeDocument/2006/relationships/font" Target="fonts/Roboto-italic.fntdata"/><Relationship Id="rId27" Type="http://schemas.openxmlformats.org/officeDocument/2006/relationships/font" Target="fonts/Roboto-bold.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Roboto-boldItalic.fntdata"/><Relationship Id="rId7" Type="http://schemas.openxmlformats.org/officeDocument/2006/relationships/slide" Target="slides/slide1.xml"/><Relationship Id="rId8" Type="http://schemas.openxmlformats.org/officeDocument/2006/relationships/slide" Target="slides/slide2.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hub.com/robust-rosin/robust/" TargetMode="Externa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Google Shape;51;g720ed181f3_0_3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720ed181f3_0_3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5" name="Shape 135"/>
        <p:cNvGrpSpPr/>
        <p:nvPr/>
      </p:nvGrpSpPr>
      <p:grpSpPr>
        <a:xfrm>
          <a:off x="0" y="0"/>
          <a:ext cx="0" cy="0"/>
          <a:chOff x="0" y="0"/>
          <a:chExt cx="0" cy="0"/>
        </a:xfrm>
      </p:grpSpPr>
      <p:sp>
        <p:nvSpPr>
          <p:cNvPr id="136" name="Google Shape;136;g720ed181f3_0_5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720ed181f3_0_5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0" name="Shape 140"/>
        <p:cNvGrpSpPr/>
        <p:nvPr/>
      </p:nvGrpSpPr>
      <p:grpSpPr>
        <a:xfrm>
          <a:off x="0" y="0"/>
          <a:ext cx="0" cy="0"/>
          <a:chOff x="0" y="0"/>
          <a:chExt cx="0" cy="0"/>
        </a:xfrm>
      </p:grpSpPr>
      <p:sp>
        <p:nvSpPr>
          <p:cNvPr id="141" name="Google Shape;141;g720ed181f3_0_5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720ed181f3_0_5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9" name="Shape 149"/>
        <p:cNvGrpSpPr/>
        <p:nvPr/>
      </p:nvGrpSpPr>
      <p:grpSpPr>
        <a:xfrm>
          <a:off x="0" y="0"/>
          <a:ext cx="0" cy="0"/>
          <a:chOff x="0" y="0"/>
          <a:chExt cx="0" cy="0"/>
        </a:xfrm>
      </p:grpSpPr>
      <p:sp>
        <p:nvSpPr>
          <p:cNvPr id="150" name="Google Shape;150;g720ed181f3_0_5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720ed181f3_0_5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9" name="Shape 159"/>
        <p:cNvGrpSpPr/>
        <p:nvPr/>
      </p:nvGrpSpPr>
      <p:grpSpPr>
        <a:xfrm>
          <a:off x="0" y="0"/>
          <a:ext cx="0" cy="0"/>
          <a:chOff x="0" y="0"/>
          <a:chExt cx="0" cy="0"/>
        </a:xfrm>
      </p:grpSpPr>
      <p:sp>
        <p:nvSpPr>
          <p:cNvPr id="160" name="Google Shape;160;g720ed181f3_0_5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720ed181f3_0_5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0" name="Shape 170"/>
        <p:cNvGrpSpPr/>
        <p:nvPr/>
      </p:nvGrpSpPr>
      <p:grpSpPr>
        <a:xfrm>
          <a:off x="0" y="0"/>
          <a:ext cx="0" cy="0"/>
          <a:chOff x="0" y="0"/>
          <a:chExt cx="0" cy="0"/>
        </a:xfrm>
      </p:grpSpPr>
      <p:sp>
        <p:nvSpPr>
          <p:cNvPr id="171" name="Google Shape;171;g720ed181f3_0_5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720ed181f3_0_5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0" name="Shape 180"/>
        <p:cNvGrpSpPr/>
        <p:nvPr/>
      </p:nvGrpSpPr>
      <p:grpSpPr>
        <a:xfrm>
          <a:off x="0" y="0"/>
          <a:ext cx="0" cy="0"/>
          <a:chOff x="0" y="0"/>
          <a:chExt cx="0" cy="0"/>
        </a:xfrm>
      </p:grpSpPr>
      <p:sp>
        <p:nvSpPr>
          <p:cNvPr id="181" name="Google Shape;181;g720ed181f3_0_5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720ed181f3_0_5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2" name="Shape 212"/>
        <p:cNvGrpSpPr/>
        <p:nvPr/>
      </p:nvGrpSpPr>
      <p:grpSpPr>
        <a:xfrm>
          <a:off x="0" y="0"/>
          <a:ext cx="0" cy="0"/>
          <a:chOff x="0" y="0"/>
          <a:chExt cx="0" cy="0"/>
        </a:xfrm>
      </p:grpSpPr>
      <p:sp>
        <p:nvSpPr>
          <p:cNvPr id="213" name="Google Shape;213;g7266d1be6c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7266d1be6c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pt-PT" sz="1400">
                <a:solidFill>
                  <a:schemeClr val="dk1"/>
                </a:solidFill>
              </a:rPr>
              <a:t>During an </a:t>
            </a:r>
            <a:r>
              <a:rPr i="1" lang="pt-PT" sz="1400">
                <a:solidFill>
                  <a:schemeClr val="dk1"/>
                </a:solidFill>
              </a:rPr>
              <a:t>offline</a:t>
            </a:r>
            <a:r>
              <a:rPr lang="pt-PT" sz="1400">
                <a:solidFill>
                  <a:schemeClr val="dk1"/>
                </a:solidFill>
              </a:rPr>
              <a:t> step, we learn the refined types using a cloud computing platform. This allows us to reduce the size of the search space at runtime.</a:t>
            </a:r>
            <a:endParaRPr sz="1400">
              <a:solidFill>
                <a:schemeClr val="dk1"/>
              </a:solidFill>
            </a:endParaRPr>
          </a:p>
          <a:p>
            <a:pPr indent="0" lvl="0" marL="0" rtl="0" algn="l">
              <a:lnSpc>
                <a:spcPct val="115000"/>
              </a:lnSpc>
              <a:spcBef>
                <a:spcPts val="1600"/>
              </a:spcBef>
              <a:spcAft>
                <a:spcPts val="1600"/>
              </a:spcAft>
              <a:buClr>
                <a:schemeClr val="dk1"/>
              </a:buClr>
              <a:buSzPts val="1100"/>
              <a:buFont typeface="Arial"/>
              <a:buNone/>
            </a:pPr>
            <a:r>
              <a:rPr lang="pt-PT" sz="1400">
                <a:solidFill>
                  <a:schemeClr val="dk1"/>
                </a:solidFill>
              </a:rPr>
              <a:t>CMU has extensive tooling and infrastructure for generating tests, simulating robots, and checking correctness. Numerous input generation and oracle methods can be used here. The approach described is agnostic to the implementation of those components.</a:t>
            </a:r>
            <a:br>
              <a:rPr lang="pt-PT" sz="1400">
                <a:solidFill>
                  <a:schemeClr val="dk1"/>
                </a:solidFill>
              </a:rPr>
            </a:br>
            <a:br>
              <a:rPr lang="pt-PT" sz="1400">
                <a:solidFill>
                  <a:schemeClr val="dk1"/>
                </a:solidFill>
              </a:rPr>
            </a:br>
            <a:r>
              <a:rPr lang="pt-PT" sz="1400">
                <a:solidFill>
                  <a:schemeClr val="dk1"/>
                </a:solidFill>
              </a:rPr>
              <a:t>Oracles can include, for example, safety invariants, QoS metrics, Mithra, mined specifications, and LTL/STL formulae.</a:t>
            </a:r>
            <a:endParaRPr sz="1400">
              <a:solidFill>
                <a:schemeClr val="dk1"/>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4" name="Shape 224"/>
        <p:cNvGrpSpPr/>
        <p:nvPr/>
      </p:nvGrpSpPr>
      <p:grpSpPr>
        <a:xfrm>
          <a:off x="0" y="0"/>
          <a:ext cx="0" cy="0"/>
          <a:chOff x="0" y="0"/>
          <a:chExt cx="0" cy="0"/>
        </a:xfrm>
      </p:grpSpPr>
      <p:sp>
        <p:nvSpPr>
          <p:cNvPr id="225" name="Google Shape;225;g727752d923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727752d923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pt-PT" sz="1400">
                <a:solidFill>
                  <a:schemeClr val="dk1"/>
                </a:solidFill>
              </a:rPr>
              <a:t>Provide a “witness”/proof of vulnerability, automatically derived from log data, that reproduces a bug in the robot.</a:t>
            </a:r>
            <a:endParaRPr i="1" sz="1400" u="sng">
              <a:solidFill>
                <a:schemeClr val="dk1"/>
              </a:solidFill>
            </a:endParaRPr>
          </a:p>
          <a:p>
            <a:pPr indent="0" lvl="0" marL="0" rtl="0" algn="l">
              <a:spcBef>
                <a:spcPts val="160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7" name="Shape 237"/>
        <p:cNvGrpSpPr/>
        <p:nvPr/>
      </p:nvGrpSpPr>
      <p:grpSpPr>
        <a:xfrm>
          <a:off x="0" y="0"/>
          <a:ext cx="0" cy="0"/>
          <a:chOff x="0" y="0"/>
          <a:chExt cx="0" cy="0"/>
        </a:xfrm>
      </p:grpSpPr>
      <p:sp>
        <p:nvSpPr>
          <p:cNvPr id="238" name="Google Shape;238;g727752d923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727752d923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PT"/>
              <a:t>CMU has already demonstrated this concept for a UAV platform, ArduPilot, as part of the AFRL TRMO program.</a:t>
            </a:r>
            <a:endParaRPr/>
          </a:p>
          <a:p>
            <a:pPr indent="0" lvl="0" marL="0" rtl="0" algn="l">
              <a:spcBef>
                <a:spcPts val="0"/>
              </a:spcBef>
              <a:spcAft>
                <a:spcPts val="0"/>
              </a:spcAft>
              <a:buNone/>
            </a:pPr>
            <a:r>
              <a:rPr lang="pt-PT"/>
              <a:t>In that program, we used search-based program repair (inspired by GenProg and AE) to repair vulnerabilities in an autonomous quadcopter live in the field. Most of the work was focused on the various prerequisite challenges required to perform repair on a robot system in the field, and little innovation went into the search algorithm used to construct repairs.</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5" name="Shape 265"/>
        <p:cNvGrpSpPr/>
        <p:nvPr/>
      </p:nvGrpSpPr>
      <p:grpSpPr>
        <a:xfrm>
          <a:off x="0" y="0"/>
          <a:ext cx="0" cy="0"/>
          <a:chOff x="0" y="0"/>
          <a:chExt cx="0" cy="0"/>
        </a:xfrm>
      </p:grpSpPr>
      <p:sp>
        <p:nvSpPr>
          <p:cNvPr id="266" name="Google Shape;266;g720ed181f3_0_5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720ed181f3_0_5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PT"/>
              <a:t>ROBUST is a collection of over 200 historical bugs in a variety of popular ROS packages: </a:t>
            </a:r>
            <a:r>
              <a:rPr lang="pt-PT" u="sng">
                <a:solidFill>
                  <a:schemeClr val="hlink"/>
                </a:solidFill>
                <a:hlinkClick r:id="rId2"/>
              </a:rPr>
              <a:t>https://github.com/robust-rosin/robust/</a:t>
            </a:r>
            <a:endParaRPr/>
          </a:p>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 name="Shape 55"/>
        <p:cNvGrpSpPr/>
        <p:nvPr/>
      </p:nvGrpSpPr>
      <p:grpSpPr>
        <a:xfrm>
          <a:off x="0" y="0"/>
          <a:ext cx="0" cy="0"/>
          <a:chOff x="0" y="0"/>
          <a:chExt cx="0" cy="0"/>
        </a:xfrm>
      </p:grpSpPr>
      <p:sp>
        <p:nvSpPr>
          <p:cNvPr id="56" name="Google Shape;56;g720ed181f3_0_3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g720ed181f3_0_3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 name="Shape 63"/>
        <p:cNvGrpSpPr/>
        <p:nvPr/>
      </p:nvGrpSpPr>
      <p:grpSpPr>
        <a:xfrm>
          <a:off x="0" y="0"/>
          <a:ext cx="0" cy="0"/>
          <a:chOff x="0" y="0"/>
          <a:chExt cx="0" cy="0"/>
        </a:xfrm>
      </p:grpSpPr>
      <p:sp>
        <p:nvSpPr>
          <p:cNvPr id="64" name="Google Shape;64;g720ed181f3_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720ed181f3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 name="Shape 74"/>
        <p:cNvGrpSpPr/>
        <p:nvPr/>
      </p:nvGrpSpPr>
      <p:grpSpPr>
        <a:xfrm>
          <a:off x="0" y="0"/>
          <a:ext cx="0" cy="0"/>
          <a:chOff x="0" y="0"/>
          <a:chExt cx="0" cy="0"/>
        </a:xfrm>
      </p:grpSpPr>
      <p:sp>
        <p:nvSpPr>
          <p:cNvPr id="75" name="Google Shape;75;g720ed181f3_0_4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720ed181f3_0_4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 name="Shape 80"/>
        <p:cNvGrpSpPr/>
        <p:nvPr/>
      </p:nvGrpSpPr>
      <p:grpSpPr>
        <a:xfrm>
          <a:off x="0" y="0"/>
          <a:ext cx="0" cy="0"/>
          <a:chOff x="0" y="0"/>
          <a:chExt cx="0" cy="0"/>
        </a:xfrm>
      </p:grpSpPr>
      <p:sp>
        <p:nvSpPr>
          <p:cNvPr id="81" name="Google Shape;81;g720ed181f3_0_4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720ed181f3_0_4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 name="Shape 96"/>
        <p:cNvGrpSpPr/>
        <p:nvPr/>
      </p:nvGrpSpPr>
      <p:grpSpPr>
        <a:xfrm>
          <a:off x="0" y="0"/>
          <a:ext cx="0" cy="0"/>
          <a:chOff x="0" y="0"/>
          <a:chExt cx="0" cy="0"/>
        </a:xfrm>
      </p:grpSpPr>
      <p:sp>
        <p:nvSpPr>
          <p:cNvPr id="97" name="Google Shape;97;g720ed181f3_0_4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720ed181f3_0_4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 name="Shape 112"/>
        <p:cNvGrpSpPr/>
        <p:nvPr/>
      </p:nvGrpSpPr>
      <p:grpSpPr>
        <a:xfrm>
          <a:off x="0" y="0"/>
          <a:ext cx="0" cy="0"/>
          <a:chOff x="0" y="0"/>
          <a:chExt cx="0" cy="0"/>
        </a:xfrm>
      </p:grpSpPr>
      <p:sp>
        <p:nvSpPr>
          <p:cNvPr id="113" name="Google Shape;113;g720ed181f3_0_4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720ed181f3_0_4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 name="Shape 119"/>
        <p:cNvGrpSpPr/>
        <p:nvPr/>
      </p:nvGrpSpPr>
      <p:grpSpPr>
        <a:xfrm>
          <a:off x="0" y="0"/>
          <a:ext cx="0" cy="0"/>
          <a:chOff x="0" y="0"/>
          <a:chExt cx="0" cy="0"/>
        </a:xfrm>
      </p:grpSpPr>
      <p:sp>
        <p:nvSpPr>
          <p:cNvPr id="120" name="Google Shape;120;g720ed181f3_0_4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720ed181f3_0_4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7" name="Shape 127"/>
        <p:cNvGrpSpPr/>
        <p:nvPr/>
      </p:nvGrpSpPr>
      <p:grpSpPr>
        <a:xfrm>
          <a:off x="0" y="0"/>
          <a:ext cx="0" cy="0"/>
          <a:chOff x="0" y="0"/>
          <a:chExt cx="0" cy="0"/>
        </a:xfrm>
      </p:grpSpPr>
      <p:sp>
        <p:nvSpPr>
          <p:cNvPr id="128" name="Google Shape;128;g720ed181f3_0_4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720ed181f3_0_4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PT"/>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PT"/>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PT"/>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PT"/>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PT"/>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PT"/>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PT"/>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PT"/>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PT"/>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PT"/>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PT"/>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rgbClr val="F3F3F3"/>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pt-PT"/>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hyperlink" Target="https://plse.cs.washington.edu/daikon/"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hyperlink" Target="https://www.sciencedirect.com/science/article/pii/S0164121216300206" TargetMode="External"/><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0.png"/><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2.png"/><Relationship Id="rId4" Type="http://schemas.openxmlformats.org/officeDocument/2006/relationships/image" Target="../media/image11.png"/><Relationship Id="rId5" Type="http://schemas.openxmlformats.org/officeDocument/2006/relationships/image" Target="../media/image1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4.png"/><Relationship Id="rId4" Type="http://schemas.openxmlformats.org/officeDocument/2006/relationships/image" Target="../media/image8.png"/><Relationship Id="rId11" Type="http://schemas.openxmlformats.org/officeDocument/2006/relationships/image" Target="../media/image15.png"/><Relationship Id="rId10" Type="http://schemas.openxmlformats.org/officeDocument/2006/relationships/image" Target="../media/image16.png"/><Relationship Id="rId9" Type="http://schemas.openxmlformats.org/officeDocument/2006/relationships/image" Target="../media/image4.png"/><Relationship Id="rId5" Type="http://schemas.openxmlformats.org/officeDocument/2006/relationships/image" Target="../media/image12.png"/><Relationship Id="rId6" Type="http://schemas.openxmlformats.org/officeDocument/2006/relationships/image" Target="../media/image2.png"/><Relationship Id="rId7" Type="http://schemas.openxmlformats.org/officeDocument/2006/relationships/image" Target="../media/image7.png"/><Relationship Id="rId8" Type="http://schemas.openxmlformats.org/officeDocument/2006/relationships/image" Target="../media/image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23.png"/><Relationship Id="rId4" Type="http://schemas.openxmlformats.org/officeDocument/2006/relationships/image" Target="../media/image18.png"/><Relationship Id="rId5" Type="http://schemas.openxmlformats.org/officeDocument/2006/relationships/image" Target="../media/image17.png"/><Relationship Id="rId6" Type="http://schemas.openxmlformats.org/officeDocument/2006/relationships/image" Target="../media/image21.png"/><Relationship Id="rId7" Type="http://schemas.openxmlformats.org/officeDocument/2006/relationships/image" Target="../media/image19.png"/><Relationship Id="rId8"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pt-PT" sz="4000"/>
              <a:t>Evolutionary Synthesis-based Program Repair from Refined Types</a:t>
            </a:r>
            <a:endParaRPr sz="40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138" name="Shape 138"/>
        <p:cNvGrpSpPr/>
        <p:nvPr/>
      </p:nvGrpSpPr>
      <p:grpSpPr>
        <a:xfrm>
          <a:off x="0" y="0"/>
          <a:ext cx="0" cy="0"/>
          <a:chOff x="0" y="0"/>
          <a:chExt cx="0" cy="0"/>
        </a:xfrm>
      </p:grpSpPr>
      <p:sp>
        <p:nvSpPr>
          <p:cNvPr id="139" name="Google Shape;139;p2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pt-PT" sz="4000"/>
              <a:t>Evolutionary Synthesis-based Program Repair from Refined Types</a:t>
            </a:r>
            <a:endParaRPr sz="4000"/>
          </a:p>
          <a:p>
            <a:pPr indent="0" lvl="0" marL="0" rtl="0" algn="ctr">
              <a:spcBef>
                <a:spcPts val="0"/>
              </a:spcBef>
              <a:spcAft>
                <a:spcPts val="0"/>
              </a:spcAft>
              <a:buNone/>
            </a:pPr>
            <a:r>
              <a:rPr lang="pt-PT" sz="600"/>
              <a:t>(the actual system)</a:t>
            </a:r>
            <a:endParaRPr sz="6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143" name="Shape 143"/>
        <p:cNvGrpSpPr/>
        <p:nvPr/>
      </p:nvGrpSpPr>
      <p:grpSpPr>
        <a:xfrm>
          <a:off x="0" y="0"/>
          <a:ext cx="0" cy="0"/>
          <a:chOff x="0" y="0"/>
          <a:chExt cx="0" cy="0"/>
        </a:xfrm>
      </p:grpSpPr>
      <p:sp>
        <p:nvSpPr>
          <p:cNvPr id="144" name="Google Shape;144;p23"/>
          <p:cNvSpPr txBox="1"/>
          <p:nvPr>
            <p:ph type="title"/>
          </p:nvPr>
        </p:nvSpPr>
        <p:spPr>
          <a:xfrm>
            <a:off x="311700" y="445025"/>
            <a:ext cx="85206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pt-PT" sz="1800"/>
              <a:t>Evolutionary Synthesis-based Program Repair from Refined Types</a:t>
            </a:r>
            <a:endParaRPr b="1" sz="1800"/>
          </a:p>
        </p:txBody>
      </p:sp>
      <p:sp>
        <p:nvSpPr>
          <p:cNvPr id="145" name="Google Shape;145;p23"/>
          <p:cNvSpPr txBox="1"/>
          <p:nvPr>
            <p:ph idx="1" type="body"/>
          </p:nvPr>
        </p:nvSpPr>
        <p:spPr>
          <a:xfrm>
            <a:off x="311700" y="1152475"/>
            <a:ext cx="8520600" cy="639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pt-PT">
                <a:solidFill>
                  <a:schemeClr val="dk1"/>
                </a:solidFill>
              </a:rPr>
              <a:t>Use the previous concepts to automatically repair programs whose behavior does not match the user intention.</a:t>
            </a:r>
            <a:endParaRPr>
              <a:solidFill>
                <a:schemeClr val="dk1"/>
              </a:solidFill>
            </a:endParaRPr>
          </a:p>
        </p:txBody>
      </p:sp>
      <p:sp>
        <p:nvSpPr>
          <p:cNvPr id="146" name="Google Shape;146;p23"/>
          <p:cNvSpPr txBox="1"/>
          <p:nvPr/>
        </p:nvSpPr>
        <p:spPr>
          <a:xfrm>
            <a:off x="1453225" y="1918950"/>
            <a:ext cx="6243000" cy="26835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800"/>
              </a:spcBef>
              <a:spcAft>
                <a:spcPts val="0"/>
              </a:spcAft>
              <a:buNone/>
            </a:pPr>
            <a:r>
              <a:rPr b="1" lang="pt-PT" sz="1800">
                <a:solidFill>
                  <a:srgbClr val="A12543"/>
                </a:solidFill>
                <a:highlight>
                  <a:srgbClr val="FFFFFF"/>
                </a:highlight>
              </a:rPr>
              <a:t>public </a:t>
            </a:r>
            <a:r>
              <a:rPr lang="pt-PT" sz="1800">
                <a:solidFill>
                  <a:srgbClr val="FF9900"/>
                </a:solidFill>
              </a:rPr>
              <a:t>int </a:t>
            </a:r>
            <a:r>
              <a:rPr lang="pt-PT" sz="1800">
                <a:solidFill>
                  <a:srgbClr val="2E75B6"/>
                </a:solidFill>
              </a:rPr>
              <a:t>fibonacci</a:t>
            </a:r>
            <a:r>
              <a:rPr lang="pt-PT" sz="1800">
                <a:solidFill>
                  <a:srgbClr val="49494C"/>
                </a:solidFill>
              </a:rPr>
              <a:t>(</a:t>
            </a:r>
            <a:r>
              <a:rPr lang="pt-PT" sz="1800">
                <a:solidFill>
                  <a:srgbClr val="FF9900"/>
                </a:solidFill>
              </a:rPr>
              <a:t>int</a:t>
            </a:r>
            <a:r>
              <a:rPr lang="pt-PT" sz="1800">
                <a:solidFill>
                  <a:srgbClr val="49494C"/>
                </a:solidFill>
              </a:rPr>
              <a:t> x) {</a:t>
            </a:r>
            <a:endParaRPr sz="1800">
              <a:solidFill>
                <a:srgbClr val="49494C"/>
              </a:solidFill>
            </a:endParaRPr>
          </a:p>
          <a:p>
            <a:pPr indent="0" lvl="0" marL="0" rtl="0" algn="l">
              <a:lnSpc>
                <a:spcPct val="90000"/>
              </a:lnSpc>
              <a:spcBef>
                <a:spcPts val="800"/>
              </a:spcBef>
              <a:spcAft>
                <a:spcPts val="0"/>
              </a:spcAft>
              <a:buNone/>
            </a:pPr>
            <a:r>
              <a:rPr lang="pt-PT" sz="1800">
                <a:solidFill>
                  <a:srgbClr val="49494C"/>
                </a:solidFill>
              </a:rPr>
              <a:t>    </a:t>
            </a:r>
            <a:r>
              <a:rPr b="1" lang="pt-PT" sz="1800">
                <a:solidFill>
                  <a:srgbClr val="A12543"/>
                </a:solidFill>
              </a:rPr>
              <a:t>if</a:t>
            </a:r>
            <a:r>
              <a:rPr b="1" lang="pt-PT" sz="1800">
                <a:solidFill>
                  <a:srgbClr val="49494C"/>
                </a:solidFill>
              </a:rPr>
              <a:t> </a:t>
            </a:r>
            <a:r>
              <a:rPr lang="pt-PT" sz="1800">
                <a:solidFill>
                  <a:srgbClr val="49494C"/>
                </a:solidFill>
              </a:rPr>
              <a:t>(x </a:t>
            </a:r>
            <a:r>
              <a:rPr lang="pt-PT" sz="1800">
                <a:solidFill>
                  <a:srgbClr val="49494C"/>
                </a:solidFill>
              </a:rPr>
              <a:t>&lt;=</a:t>
            </a:r>
            <a:r>
              <a:rPr lang="pt-PT" sz="1800">
                <a:solidFill>
                  <a:srgbClr val="49494C"/>
                </a:solidFill>
              </a:rPr>
              <a:t> </a:t>
            </a:r>
            <a:r>
              <a:rPr b="1" lang="pt-PT" sz="1800">
                <a:solidFill>
                  <a:srgbClr val="FF0000"/>
                </a:solidFill>
              </a:rPr>
              <a:t>10</a:t>
            </a:r>
            <a:r>
              <a:rPr lang="pt-PT" sz="1800">
                <a:solidFill>
                  <a:srgbClr val="49494C"/>
                </a:solidFill>
              </a:rPr>
              <a:t>)</a:t>
            </a:r>
            <a:endParaRPr sz="1800">
              <a:solidFill>
                <a:srgbClr val="49494C"/>
              </a:solidFill>
            </a:endParaRPr>
          </a:p>
          <a:p>
            <a:pPr indent="0" lvl="0" marL="0" rtl="0" algn="l">
              <a:lnSpc>
                <a:spcPct val="90000"/>
              </a:lnSpc>
              <a:spcBef>
                <a:spcPts val="800"/>
              </a:spcBef>
              <a:spcAft>
                <a:spcPts val="0"/>
              </a:spcAft>
              <a:buNone/>
            </a:pPr>
            <a:r>
              <a:rPr lang="pt-PT" sz="1800">
                <a:solidFill>
                  <a:srgbClr val="49494C"/>
                </a:solidFill>
              </a:rPr>
              <a:t>        </a:t>
            </a:r>
            <a:r>
              <a:rPr b="1" lang="pt-PT" sz="1800">
                <a:solidFill>
                  <a:srgbClr val="A12543"/>
                </a:solidFill>
              </a:rPr>
              <a:t>return</a:t>
            </a:r>
            <a:r>
              <a:rPr b="1" lang="pt-PT" sz="1800">
                <a:solidFill>
                  <a:srgbClr val="49494C"/>
                </a:solidFill>
              </a:rPr>
              <a:t> </a:t>
            </a:r>
            <a:r>
              <a:rPr lang="pt-PT" sz="1800">
                <a:solidFill>
                  <a:srgbClr val="49494C"/>
                </a:solidFill>
              </a:rPr>
              <a:t>x;</a:t>
            </a:r>
            <a:endParaRPr sz="1800">
              <a:solidFill>
                <a:srgbClr val="49494C"/>
              </a:solidFill>
            </a:endParaRPr>
          </a:p>
          <a:p>
            <a:pPr indent="0" lvl="0" marL="0" rtl="0" algn="l">
              <a:lnSpc>
                <a:spcPct val="90000"/>
              </a:lnSpc>
              <a:spcBef>
                <a:spcPts val="800"/>
              </a:spcBef>
              <a:spcAft>
                <a:spcPts val="0"/>
              </a:spcAft>
              <a:buNone/>
            </a:pPr>
            <a:r>
              <a:rPr lang="pt-PT" sz="1800">
                <a:solidFill>
                  <a:srgbClr val="49494C"/>
                </a:solidFill>
              </a:rPr>
              <a:t>    </a:t>
            </a:r>
            <a:r>
              <a:rPr b="1" lang="pt-PT" sz="1800">
                <a:solidFill>
                  <a:srgbClr val="A12543"/>
                </a:solidFill>
              </a:rPr>
              <a:t>else</a:t>
            </a:r>
            <a:endParaRPr b="1" sz="1800">
              <a:solidFill>
                <a:srgbClr val="A12543"/>
              </a:solidFill>
            </a:endParaRPr>
          </a:p>
          <a:p>
            <a:pPr indent="0" lvl="0" marL="0" rtl="0" algn="l">
              <a:lnSpc>
                <a:spcPct val="90000"/>
              </a:lnSpc>
              <a:spcBef>
                <a:spcPts val="800"/>
              </a:spcBef>
              <a:spcAft>
                <a:spcPts val="0"/>
              </a:spcAft>
              <a:buNone/>
            </a:pPr>
            <a:r>
              <a:rPr lang="pt-PT" sz="1800">
                <a:solidFill>
                  <a:srgbClr val="49494C"/>
                </a:solidFill>
              </a:rPr>
              <a:t>        </a:t>
            </a:r>
            <a:r>
              <a:rPr b="1" lang="pt-PT" sz="1800">
                <a:solidFill>
                  <a:srgbClr val="A12543"/>
                </a:solidFill>
              </a:rPr>
              <a:t>return</a:t>
            </a:r>
            <a:r>
              <a:rPr b="1" lang="pt-PT" sz="1800">
                <a:solidFill>
                  <a:srgbClr val="49494C"/>
                </a:solidFill>
              </a:rPr>
              <a:t> </a:t>
            </a:r>
            <a:r>
              <a:rPr lang="pt-PT" sz="1800">
                <a:solidFill>
                  <a:srgbClr val="2E75B6"/>
                </a:solidFill>
              </a:rPr>
              <a:t>fibonacci</a:t>
            </a:r>
            <a:r>
              <a:rPr lang="pt-PT" sz="1800">
                <a:solidFill>
                  <a:srgbClr val="49494C"/>
                </a:solidFill>
              </a:rPr>
              <a:t>(x - 1) + </a:t>
            </a:r>
            <a:r>
              <a:rPr lang="pt-PT" sz="1800">
                <a:solidFill>
                  <a:srgbClr val="2E75B6"/>
                </a:solidFill>
              </a:rPr>
              <a:t>fibonacci</a:t>
            </a:r>
            <a:r>
              <a:rPr lang="pt-PT" sz="1800">
                <a:solidFill>
                  <a:srgbClr val="49494C"/>
                </a:solidFill>
              </a:rPr>
              <a:t>(x - 2);</a:t>
            </a:r>
            <a:endParaRPr sz="1800">
              <a:solidFill>
                <a:srgbClr val="49494C"/>
              </a:solidFill>
            </a:endParaRPr>
          </a:p>
          <a:p>
            <a:pPr indent="0" lvl="0" marL="0" rtl="0" algn="l">
              <a:lnSpc>
                <a:spcPct val="90000"/>
              </a:lnSpc>
              <a:spcBef>
                <a:spcPts val="800"/>
              </a:spcBef>
              <a:spcAft>
                <a:spcPts val="0"/>
              </a:spcAft>
              <a:buNone/>
            </a:pPr>
            <a:r>
              <a:rPr lang="pt-PT" sz="1800">
                <a:solidFill>
                  <a:srgbClr val="49494C"/>
                </a:solidFill>
              </a:rPr>
              <a:t>}</a:t>
            </a:r>
            <a:endParaRPr sz="1800">
              <a:solidFill>
                <a:srgbClr val="49494C"/>
              </a:solidFill>
            </a:endParaRPr>
          </a:p>
        </p:txBody>
      </p:sp>
      <p:cxnSp>
        <p:nvCxnSpPr>
          <p:cNvPr id="147" name="Google Shape;147;p23"/>
          <p:cNvCxnSpPr/>
          <p:nvPr/>
        </p:nvCxnSpPr>
        <p:spPr>
          <a:xfrm>
            <a:off x="1497950" y="1930114"/>
            <a:ext cx="6227400" cy="0"/>
          </a:xfrm>
          <a:prstGeom prst="straightConnector1">
            <a:avLst/>
          </a:prstGeom>
          <a:noFill/>
          <a:ln cap="flat" cmpd="sng" w="9525">
            <a:solidFill>
              <a:srgbClr val="A12543"/>
            </a:solidFill>
            <a:prstDash val="solid"/>
            <a:round/>
            <a:headEnd len="med" w="med" type="none"/>
            <a:tailEnd len="med" w="med" type="none"/>
          </a:ln>
        </p:spPr>
      </p:cxnSp>
      <p:cxnSp>
        <p:nvCxnSpPr>
          <p:cNvPr id="148" name="Google Shape;148;p23"/>
          <p:cNvCxnSpPr/>
          <p:nvPr/>
        </p:nvCxnSpPr>
        <p:spPr>
          <a:xfrm>
            <a:off x="1451650" y="4602450"/>
            <a:ext cx="6227400" cy="0"/>
          </a:xfrm>
          <a:prstGeom prst="straightConnector1">
            <a:avLst/>
          </a:prstGeom>
          <a:noFill/>
          <a:ln cap="flat" cmpd="sng" w="9525">
            <a:solidFill>
              <a:srgbClr val="A12543"/>
            </a:solidFill>
            <a:prstDash val="solid"/>
            <a:round/>
            <a:headEnd len="med" w="med" type="none"/>
            <a:tailEnd len="med" w="med" type="none"/>
          </a:ln>
        </p:spPr>
      </p:cxn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152" name="Shape 152"/>
        <p:cNvGrpSpPr/>
        <p:nvPr/>
      </p:nvGrpSpPr>
      <p:grpSpPr>
        <a:xfrm>
          <a:off x="0" y="0"/>
          <a:ext cx="0" cy="0"/>
          <a:chOff x="0" y="0"/>
          <a:chExt cx="0" cy="0"/>
        </a:xfrm>
      </p:grpSpPr>
      <p:sp>
        <p:nvSpPr>
          <p:cNvPr id="153" name="Google Shape;153;p24"/>
          <p:cNvSpPr txBox="1"/>
          <p:nvPr>
            <p:ph type="title"/>
          </p:nvPr>
        </p:nvSpPr>
        <p:spPr>
          <a:xfrm>
            <a:off x="311700" y="445025"/>
            <a:ext cx="85206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pt-PT" sz="1800"/>
              <a:t>Evolutionary Synthesis-based Program Repair from Refined Types</a:t>
            </a:r>
            <a:endParaRPr b="1" sz="1800"/>
          </a:p>
        </p:txBody>
      </p:sp>
      <p:sp>
        <p:nvSpPr>
          <p:cNvPr id="154" name="Google Shape;154;p24"/>
          <p:cNvSpPr txBox="1"/>
          <p:nvPr>
            <p:ph idx="1" type="body"/>
          </p:nvPr>
        </p:nvSpPr>
        <p:spPr>
          <a:xfrm>
            <a:off x="311700" y="1152475"/>
            <a:ext cx="8520600" cy="1384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pt-PT">
                <a:solidFill>
                  <a:schemeClr val="dk1"/>
                </a:solidFill>
              </a:rPr>
              <a:t>Since p</a:t>
            </a:r>
            <a:r>
              <a:rPr lang="pt-PT">
                <a:solidFill>
                  <a:schemeClr val="dk1"/>
                </a:solidFill>
              </a:rPr>
              <a:t>rogrammers do not like to write specifications, or if the target language does not have refined types, we need a way to obtain the user intention.</a:t>
            </a:r>
            <a:endParaRPr>
              <a:solidFill>
                <a:schemeClr val="dk1"/>
              </a:solidFill>
            </a:endParaRPr>
          </a:p>
        </p:txBody>
      </p:sp>
      <p:graphicFrame>
        <p:nvGraphicFramePr>
          <p:cNvPr id="155" name="Google Shape;155;p24"/>
          <p:cNvGraphicFramePr/>
          <p:nvPr/>
        </p:nvGraphicFramePr>
        <p:xfrm>
          <a:off x="311700" y="2993000"/>
          <a:ext cx="3000000" cy="3000000"/>
        </p:xfrm>
        <a:graphic>
          <a:graphicData uri="http://schemas.openxmlformats.org/drawingml/2006/table">
            <a:tbl>
              <a:tblPr>
                <a:noFill/>
                <a:tableStyleId>{BC68D0ED-8ABA-4F32-87A4-3486FC7158D4}</a:tableStyleId>
              </a:tblPr>
              <a:tblGrid>
                <a:gridCol w="2157975"/>
                <a:gridCol w="2157975"/>
              </a:tblGrid>
              <a:tr h="269425">
                <a:tc>
                  <a:txBody>
                    <a:bodyPr/>
                    <a:lstStyle/>
                    <a:p>
                      <a:pPr indent="0" lvl="0" marL="0" rtl="0" algn="ctr">
                        <a:spcBef>
                          <a:spcPts val="0"/>
                        </a:spcBef>
                        <a:spcAft>
                          <a:spcPts val="0"/>
                        </a:spcAft>
                        <a:buNone/>
                      </a:pPr>
                      <a:r>
                        <a:rPr b="1" lang="pt-PT">
                          <a:solidFill>
                            <a:srgbClr val="FFFFFF"/>
                          </a:solidFill>
                        </a:rPr>
                        <a:t>input</a:t>
                      </a:r>
                      <a:endParaRPr b="1">
                        <a:solidFill>
                          <a:srgbClr val="FFFFFF"/>
                        </a:solidFill>
                      </a:endParaRPr>
                    </a:p>
                  </a:txBody>
                  <a:tcPr marT="91425" marB="91425" marR="91425" marL="91425" anchor="ctr">
                    <a:solidFill>
                      <a:srgbClr val="B33858"/>
                    </a:solidFill>
                  </a:tcPr>
                </a:tc>
                <a:tc>
                  <a:txBody>
                    <a:bodyPr/>
                    <a:lstStyle/>
                    <a:p>
                      <a:pPr indent="0" lvl="0" marL="0" rtl="0" algn="ctr">
                        <a:spcBef>
                          <a:spcPts val="0"/>
                        </a:spcBef>
                        <a:spcAft>
                          <a:spcPts val="0"/>
                        </a:spcAft>
                        <a:buNone/>
                      </a:pPr>
                      <a:r>
                        <a:rPr b="1" lang="pt-PT">
                          <a:solidFill>
                            <a:srgbClr val="FFFFFF"/>
                          </a:solidFill>
                        </a:rPr>
                        <a:t>output</a:t>
                      </a:r>
                      <a:endParaRPr b="1">
                        <a:solidFill>
                          <a:srgbClr val="FFFFFF"/>
                        </a:solidFill>
                      </a:endParaRPr>
                    </a:p>
                  </a:txBody>
                  <a:tcPr marT="91425" marB="91425" marR="91425" marL="91425" anchor="ctr">
                    <a:solidFill>
                      <a:srgbClr val="B33858"/>
                    </a:solidFill>
                  </a:tcPr>
                </a:tc>
              </a:tr>
              <a:tr h="269425">
                <a:tc>
                  <a:txBody>
                    <a:bodyPr/>
                    <a:lstStyle/>
                    <a:p>
                      <a:pPr indent="0" lvl="0" marL="0" rtl="0" algn="ctr">
                        <a:spcBef>
                          <a:spcPts val="0"/>
                        </a:spcBef>
                        <a:spcAft>
                          <a:spcPts val="0"/>
                        </a:spcAft>
                        <a:buNone/>
                      </a:pPr>
                      <a:r>
                        <a:rPr lang="pt-PT"/>
                        <a:t>3</a:t>
                      </a:r>
                      <a:endParaRPr/>
                    </a:p>
                  </a:txBody>
                  <a:tcPr marT="91425" marB="91425" marR="91425" marL="91425" anchor="ctr"/>
                </a:tc>
                <a:tc>
                  <a:txBody>
                    <a:bodyPr/>
                    <a:lstStyle/>
                    <a:p>
                      <a:pPr indent="0" lvl="0" marL="0" rtl="0" algn="ctr">
                        <a:spcBef>
                          <a:spcPts val="0"/>
                        </a:spcBef>
                        <a:spcAft>
                          <a:spcPts val="0"/>
                        </a:spcAft>
                        <a:buNone/>
                      </a:pPr>
                      <a:r>
                        <a:rPr lang="pt-PT"/>
                        <a:t>2</a:t>
                      </a:r>
                      <a:endParaRPr/>
                    </a:p>
                  </a:txBody>
                  <a:tcPr marT="91425" marB="91425" marR="91425" marL="91425" anchor="ctr"/>
                </a:tc>
              </a:tr>
              <a:tr h="269425">
                <a:tc>
                  <a:txBody>
                    <a:bodyPr/>
                    <a:lstStyle/>
                    <a:p>
                      <a:pPr indent="0" lvl="0" marL="0" rtl="0" algn="ctr">
                        <a:spcBef>
                          <a:spcPts val="0"/>
                        </a:spcBef>
                        <a:spcAft>
                          <a:spcPts val="0"/>
                        </a:spcAft>
                        <a:buNone/>
                      </a:pPr>
                      <a:r>
                        <a:rPr lang="pt-PT"/>
                        <a:t>10</a:t>
                      </a:r>
                      <a:endParaRPr/>
                    </a:p>
                  </a:txBody>
                  <a:tcPr marT="91425" marB="91425" marR="91425" marL="91425" anchor="ctr"/>
                </a:tc>
                <a:tc>
                  <a:txBody>
                    <a:bodyPr/>
                    <a:lstStyle/>
                    <a:p>
                      <a:pPr indent="0" lvl="0" marL="0" rtl="0" algn="ctr">
                        <a:spcBef>
                          <a:spcPts val="0"/>
                        </a:spcBef>
                        <a:spcAft>
                          <a:spcPts val="0"/>
                        </a:spcAft>
                        <a:buNone/>
                      </a:pPr>
                      <a:r>
                        <a:rPr lang="pt-PT"/>
                        <a:t>55</a:t>
                      </a:r>
                      <a:endParaRPr/>
                    </a:p>
                  </a:txBody>
                  <a:tcPr marT="91425" marB="91425" marR="91425" marL="91425" anchor="ctr"/>
                </a:tc>
              </a:tr>
              <a:tr h="269425">
                <a:tc>
                  <a:txBody>
                    <a:bodyPr/>
                    <a:lstStyle/>
                    <a:p>
                      <a:pPr indent="0" lvl="0" marL="0" rtl="0" algn="ctr">
                        <a:spcBef>
                          <a:spcPts val="0"/>
                        </a:spcBef>
                        <a:spcAft>
                          <a:spcPts val="0"/>
                        </a:spcAft>
                        <a:buNone/>
                      </a:pPr>
                      <a:r>
                        <a:rPr lang="pt-PT"/>
                        <a:t>14</a:t>
                      </a:r>
                      <a:endParaRPr/>
                    </a:p>
                  </a:txBody>
                  <a:tcPr marT="91425" marB="91425" marR="91425" marL="91425" anchor="ctr"/>
                </a:tc>
                <a:tc>
                  <a:txBody>
                    <a:bodyPr/>
                    <a:lstStyle/>
                    <a:p>
                      <a:pPr indent="0" lvl="0" marL="0" rtl="0" algn="ctr">
                        <a:spcBef>
                          <a:spcPts val="0"/>
                        </a:spcBef>
                        <a:spcAft>
                          <a:spcPts val="0"/>
                        </a:spcAft>
                        <a:buNone/>
                      </a:pPr>
                      <a:r>
                        <a:rPr lang="pt-PT"/>
                        <a:t>377</a:t>
                      </a:r>
                      <a:endParaRPr/>
                    </a:p>
                  </a:txBody>
                  <a:tcPr marT="91425" marB="91425" marR="91425" marL="91425" anchor="ctr"/>
                </a:tc>
              </a:tr>
              <a:tr h="269425">
                <a:tc>
                  <a:txBody>
                    <a:bodyPr/>
                    <a:lstStyle/>
                    <a:p>
                      <a:pPr indent="0" lvl="0" marL="0" rtl="0" algn="ctr">
                        <a:spcBef>
                          <a:spcPts val="0"/>
                        </a:spcBef>
                        <a:spcAft>
                          <a:spcPts val="0"/>
                        </a:spcAft>
                        <a:buNone/>
                      </a:pPr>
                      <a:r>
                        <a:rPr lang="pt-PT"/>
                        <a:t>...</a:t>
                      </a:r>
                      <a:endParaRPr/>
                    </a:p>
                  </a:txBody>
                  <a:tcPr marT="91425" marB="91425" marR="91425" marL="91425" anchor="ctr"/>
                </a:tc>
                <a:tc>
                  <a:txBody>
                    <a:bodyPr/>
                    <a:lstStyle/>
                    <a:p>
                      <a:pPr indent="0" lvl="0" marL="0" rtl="0" algn="ctr">
                        <a:spcBef>
                          <a:spcPts val="0"/>
                        </a:spcBef>
                        <a:spcAft>
                          <a:spcPts val="0"/>
                        </a:spcAft>
                        <a:buNone/>
                      </a:pPr>
                      <a:r>
                        <a:rPr lang="pt-PT"/>
                        <a:t>...</a:t>
                      </a:r>
                      <a:endParaRPr/>
                    </a:p>
                  </a:txBody>
                  <a:tcPr marT="91425" marB="91425" marR="91425" marL="91425" anchor="ctr"/>
                </a:tc>
              </a:tr>
            </a:tbl>
          </a:graphicData>
        </a:graphic>
      </p:graphicFrame>
      <p:sp>
        <p:nvSpPr>
          <p:cNvPr id="156" name="Google Shape;156;p24"/>
          <p:cNvSpPr txBox="1"/>
          <p:nvPr>
            <p:ph idx="1" type="body"/>
          </p:nvPr>
        </p:nvSpPr>
        <p:spPr>
          <a:xfrm>
            <a:off x="311800" y="2536675"/>
            <a:ext cx="4316100" cy="4563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b="1" lang="pt-PT">
                <a:solidFill>
                  <a:schemeClr val="dk1"/>
                </a:solidFill>
              </a:rPr>
              <a:t>Test Suite</a:t>
            </a:r>
            <a:endParaRPr b="1">
              <a:solidFill>
                <a:schemeClr val="dk1"/>
              </a:solidFill>
            </a:endParaRPr>
          </a:p>
        </p:txBody>
      </p:sp>
      <p:sp>
        <p:nvSpPr>
          <p:cNvPr id="157" name="Google Shape;157;p24"/>
          <p:cNvSpPr txBox="1"/>
          <p:nvPr>
            <p:ph idx="1" type="body"/>
          </p:nvPr>
        </p:nvSpPr>
        <p:spPr>
          <a:xfrm>
            <a:off x="4827900" y="2536675"/>
            <a:ext cx="4316100" cy="4563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b="1" lang="pt-PT">
                <a:solidFill>
                  <a:schemeClr val="dk1"/>
                </a:solidFill>
              </a:rPr>
              <a:t>Unit Tests Assertions</a:t>
            </a:r>
            <a:endParaRPr b="1">
              <a:solidFill>
                <a:schemeClr val="dk1"/>
              </a:solidFill>
            </a:endParaRPr>
          </a:p>
        </p:txBody>
      </p:sp>
      <p:sp>
        <p:nvSpPr>
          <p:cNvPr id="158" name="Google Shape;158;p24"/>
          <p:cNvSpPr txBox="1"/>
          <p:nvPr/>
        </p:nvSpPr>
        <p:spPr>
          <a:xfrm>
            <a:off x="4827900" y="3000375"/>
            <a:ext cx="4281000" cy="195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PT"/>
              <a:t>The user provides unit tests, and we use the assertions to evaluate program correctness.</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162" name="Shape 162"/>
        <p:cNvGrpSpPr/>
        <p:nvPr/>
      </p:nvGrpSpPr>
      <p:grpSpPr>
        <a:xfrm>
          <a:off x="0" y="0"/>
          <a:ext cx="0" cy="0"/>
          <a:chOff x="0" y="0"/>
          <a:chExt cx="0" cy="0"/>
        </a:xfrm>
      </p:grpSpPr>
      <p:sp>
        <p:nvSpPr>
          <p:cNvPr id="163" name="Google Shape;163;p25"/>
          <p:cNvSpPr txBox="1"/>
          <p:nvPr>
            <p:ph type="title"/>
          </p:nvPr>
        </p:nvSpPr>
        <p:spPr>
          <a:xfrm>
            <a:off x="311700" y="445025"/>
            <a:ext cx="85206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pt-PT" sz="1800"/>
              <a:t>Evolutionary Synthesis-based Program Repair from Refined Types</a:t>
            </a:r>
            <a:endParaRPr b="1" sz="1800"/>
          </a:p>
        </p:txBody>
      </p:sp>
      <p:sp>
        <p:nvSpPr>
          <p:cNvPr id="164" name="Google Shape;164;p25"/>
          <p:cNvSpPr txBox="1"/>
          <p:nvPr>
            <p:ph idx="1" type="body"/>
          </p:nvPr>
        </p:nvSpPr>
        <p:spPr>
          <a:xfrm>
            <a:off x="311700" y="1152475"/>
            <a:ext cx="8520600" cy="1524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PT">
                <a:solidFill>
                  <a:schemeClr val="dk1"/>
                </a:solidFill>
              </a:rPr>
              <a:t>If a test suite is provided, similarly to </a:t>
            </a:r>
            <a:r>
              <a:rPr lang="pt-PT" u="sng">
                <a:solidFill>
                  <a:schemeClr val="hlink"/>
                </a:solidFill>
                <a:hlinkClick r:id="rId3"/>
              </a:rPr>
              <a:t>Daikon</a:t>
            </a:r>
            <a:r>
              <a:rPr lang="pt-PT">
                <a:solidFill>
                  <a:schemeClr val="dk1"/>
                </a:solidFill>
              </a:rPr>
              <a:t>, obtain the refinements for the buggy function.</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pt-PT">
                <a:solidFill>
                  <a:schemeClr val="dk1"/>
                </a:solidFill>
              </a:rPr>
              <a:t>	</a:t>
            </a:r>
            <a:r>
              <a:rPr b="1" lang="pt-PT">
                <a:solidFill>
                  <a:srgbClr val="FF0000"/>
                </a:solidFill>
              </a:rPr>
              <a:t>RISKS:</a:t>
            </a:r>
            <a:endParaRPr b="1">
              <a:solidFill>
                <a:srgbClr val="FF0000"/>
              </a:solidFill>
            </a:endParaRPr>
          </a:p>
          <a:p>
            <a:pPr indent="-317500" lvl="0" marL="914400" rtl="0" algn="l">
              <a:spcBef>
                <a:spcPts val="0"/>
              </a:spcBef>
              <a:spcAft>
                <a:spcPts val="0"/>
              </a:spcAft>
              <a:buClr>
                <a:schemeClr val="dk1"/>
              </a:buClr>
              <a:buSzPts val="1400"/>
              <a:buAutoNum type="arabicPeriod"/>
            </a:pPr>
            <a:r>
              <a:rPr lang="pt-PT">
                <a:solidFill>
                  <a:schemeClr val="dk1"/>
                </a:solidFill>
              </a:rPr>
              <a:t>We are required to filter spurius invariants;</a:t>
            </a:r>
            <a:endParaRPr>
              <a:solidFill>
                <a:schemeClr val="dk1"/>
              </a:solidFill>
            </a:endParaRPr>
          </a:p>
          <a:p>
            <a:pPr indent="-317500" lvl="0" marL="914400" rtl="0" algn="l">
              <a:spcBef>
                <a:spcPts val="0"/>
              </a:spcBef>
              <a:spcAft>
                <a:spcPts val="0"/>
              </a:spcAft>
              <a:buClr>
                <a:schemeClr val="dk1"/>
              </a:buClr>
              <a:buSzPts val="1400"/>
              <a:buAutoNum type="arabicPeriod"/>
            </a:pPr>
            <a:r>
              <a:rPr lang="pt-PT">
                <a:solidFill>
                  <a:schemeClr val="dk1"/>
                </a:solidFill>
              </a:rPr>
              <a:t>Daikon approach requires instrumentation (slows down program execution).</a:t>
            </a:r>
            <a:endParaRPr>
              <a:solidFill>
                <a:schemeClr val="dk1"/>
              </a:solidFill>
            </a:endParaRPr>
          </a:p>
          <a:p>
            <a:pPr indent="0" lvl="0" marL="0" rtl="0" algn="l">
              <a:spcBef>
                <a:spcPts val="0"/>
              </a:spcBef>
              <a:spcAft>
                <a:spcPts val="1600"/>
              </a:spcAft>
              <a:buNone/>
            </a:pPr>
            <a:r>
              <a:t/>
            </a:r>
            <a:endParaRPr>
              <a:solidFill>
                <a:srgbClr val="CCCCCC"/>
              </a:solidFill>
            </a:endParaRPr>
          </a:p>
        </p:txBody>
      </p:sp>
      <p:sp>
        <p:nvSpPr>
          <p:cNvPr id="165" name="Google Shape;165;p25"/>
          <p:cNvSpPr txBox="1"/>
          <p:nvPr/>
        </p:nvSpPr>
        <p:spPr>
          <a:xfrm>
            <a:off x="487775" y="2676775"/>
            <a:ext cx="4065300" cy="20166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800"/>
              </a:spcBef>
              <a:spcAft>
                <a:spcPts val="0"/>
              </a:spcAft>
              <a:buClr>
                <a:schemeClr val="dk1"/>
              </a:buClr>
              <a:buSzPts val="1100"/>
              <a:buFont typeface="Arial"/>
              <a:buNone/>
            </a:pPr>
            <a:r>
              <a:rPr b="1" lang="pt-PT" sz="1000">
                <a:solidFill>
                  <a:srgbClr val="A12543"/>
                </a:solidFill>
              </a:rPr>
              <a:t>public </a:t>
            </a:r>
            <a:r>
              <a:rPr lang="pt-PT" sz="1000">
                <a:solidFill>
                  <a:srgbClr val="FF9900"/>
                </a:solidFill>
              </a:rPr>
              <a:t>Object </a:t>
            </a:r>
            <a:r>
              <a:rPr lang="pt-PT" sz="1000">
                <a:solidFill>
                  <a:srgbClr val="2F5597"/>
                </a:solidFill>
              </a:rPr>
              <a:t>topAndPop</a:t>
            </a:r>
            <a:r>
              <a:rPr lang="pt-PT" sz="1000">
                <a:solidFill>
                  <a:schemeClr val="dk1"/>
                </a:solidFill>
              </a:rPr>
              <a:t>() {</a:t>
            </a:r>
            <a:endParaRPr sz="1000">
              <a:solidFill>
                <a:schemeClr val="dk1"/>
              </a:solidFill>
            </a:endParaRPr>
          </a:p>
          <a:p>
            <a:pPr indent="0" lvl="0" marL="0" rtl="0" algn="l">
              <a:lnSpc>
                <a:spcPct val="90000"/>
              </a:lnSpc>
              <a:spcBef>
                <a:spcPts val="800"/>
              </a:spcBef>
              <a:spcAft>
                <a:spcPts val="0"/>
              </a:spcAft>
              <a:buClr>
                <a:schemeClr val="dk1"/>
              </a:buClr>
              <a:buSzPts val="1100"/>
              <a:buFont typeface="Arial"/>
              <a:buNone/>
            </a:pPr>
            <a:r>
              <a:rPr lang="pt-PT" sz="1000">
                <a:solidFill>
                  <a:schemeClr val="dk1"/>
                </a:solidFill>
              </a:rPr>
              <a:t>    </a:t>
            </a:r>
            <a:r>
              <a:rPr b="1" lang="pt-PT" sz="1000">
                <a:solidFill>
                  <a:srgbClr val="A12543"/>
                </a:solidFill>
              </a:rPr>
              <a:t>if</a:t>
            </a:r>
            <a:r>
              <a:rPr lang="pt-PT" sz="1000">
                <a:solidFill>
                  <a:schemeClr val="dk1"/>
                </a:solidFill>
              </a:rPr>
              <a:t> (</a:t>
            </a:r>
            <a:r>
              <a:rPr lang="pt-PT" sz="1000">
                <a:solidFill>
                  <a:srgbClr val="2F5597"/>
                </a:solidFill>
              </a:rPr>
              <a:t>isEmpty</a:t>
            </a:r>
            <a:r>
              <a:rPr lang="pt-PT" sz="1000">
                <a:solidFill>
                  <a:schemeClr val="dk1"/>
                </a:solidFill>
              </a:rPr>
              <a:t>())</a:t>
            </a:r>
            <a:endParaRPr sz="1000">
              <a:solidFill>
                <a:schemeClr val="dk1"/>
              </a:solidFill>
            </a:endParaRPr>
          </a:p>
          <a:p>
            <a:pPr indent="0" lvl="0" marL="0" rtl="0" algn="l">
              <a:lnSpc>
                <a:spcPct val="90000"/>
              </a:lnSpc>
              <a:spcBef>
                <a:spcPts val="800"/>
              </a:spcBef>
              <a:spcAft>
                <a:spcPts val="0"/>
              </a:spcAft>
              <a:buClr>
                <a:schemeClr val="dk1"/>
              </a:buClr>
              <a:buSzPts val="1100"/>
              <a:buFont typeface="Arial"/>
              <a:buNone/>
            </a:pPr>
            <a:r>
              <a:rPr lang="pt-PT" sz="1000">
                <a:solidFill>
                  <a:schemeClr val="dk1"/>
                </a:solidFill>
              </a:rPr>
              <a:t>        </a:t>
            </a:r>
            <a:r>
              <a:rPr b="1" lang="pt-PT" sz="1000">
                <a:solidFill>
                  <a:srgbClr val="A12543"/>
                </a:solidFill>
              </a:rPr>
              <a:t>return </a:t>
            </a:r>
            <a:r>
              <a:rPr lang="pt-PT" sz="1000">
                <a:solidFill>
                  <a:schemeClr val="dk1"/>
                </a:solidFill>
              </a:rPr>
              <a:t>null;</a:t>
            </a:r>
            <a:endParaRPr sz="1000">
              <a:solidFill>
                <a:schemeClr val="dk1"/>
              </a:solidFill>
            </a:endParaRPr>
          </a:p>
          <a:p>
            <a:pPr indent="0" lvl="0" marL="0" rtl="0" algn="l">
              <a:lnSpc>
                <a:spcPct val="90000"/>
              </a:lnSpc>
              <a:spcBef>
                <a:spcPts val="800"/>
              </a:spcBef>
              <a:spcAft>
                <a:spcPts val="0"/>
              </a:spcAft>
              <a:buClr>
                <a:schemeClr val="dk1"/>
              </a:buClr>
              <a:buSzPts val="1100"/>
              <a:buFont typeface="Arial"/>
              <a:buNone/>
            </a:pPr>
            <a:r>
              <a:rPr lang="pt-PT" sz="1000">
                <a:solidFill>
                  <a:schemeClr val="dk1"/>
                </a:solidFill>
              </a:rPr>
              <a:t>    </a:t>
            </a:r>
            <a:r>
              <a:rPr lang="pt-PT" sz="1000">
                <a:solidFill>
                  <a:srgbClr val="FF9900"/>
                </a:solidFill>
              </a:rPr>
              <a:t>Object </a:t>
            </a:r>
            <a:r>
              <a:rPr lang="pt-PT" sz="1000">
                <a:solidFill>
                  <a:schemeClr val="dk1"/>
                </a:solidFill>
              </a:rPr>
              <a:t>topItem = </a:t>
            </a:r>
            <a:r>
              <a:rPr lang="pt-PT" sz="1000">
                <a:solidFill>
                  <a:srgbClr val="2F5597"/>
                </a:solidFill>
              </a:rPr>
              <a:t>top</a:t>
            </a:r>
            <a:r>
              <a:rPr lang="pt-PT" sz="1000">
                <a:solidFill>
                  <a:schemeClr val="dk1"/>
                </a:solidFill>
              </a:rPr>
              <a:t>();</a:t>
            </a:r>
            <a:endParaRPr sz="1000">
              <a:solidFill>
                <a:schemeClr val="dk1"/>
              </a:solidFill>
            </a:endParaRPr>
          </a:p>
          <a:p>
            <a:pPr indent="0" lvl="0" marL="0" rtl="0" algn="l">
              <a:lnSpc>
                <a:spcPct val="90000"/>
              </a:lnSpc>
              <a:spcBef>
                <a:spcPts val="800"/>
              </a:spcBef>
              <a:spcAft>
                <a:spcPts val="0"/>
              </a:spcAft>
              <a:buClr>
                <a:schemeClr val="dk1"/>
              </a:buClr>
              <a:buSzPts val="1100"/>
              <a:buFont typeface="Arial"/>
              <a:buNone/>
            </a:pPr>
            <a:r>
              <a:rPr lang="pt-PT" sz="1000">
                <a:solidFill>
                  <a:schemeClr val="dk1"/>
                </a:solidFill>
              </a:rPr>
              <a:t>    </a:t>
            </a:r>
            <a:r>
              <a:rPr lang="pt-PT" sz="1000">
                <a:solidFill>
                  <a:srgbClr val="2F5597"/>
                </a:solidFill>
              </a:rPr>
              <a:t>theArray</a:t>
            </a:r>
            <a:r>
              <a:rPr lang="pt-PT" sz="1000">
                <a:solidFill>
                  <a:schemeClr val="dk1"/>
                </a:solidFill>
              </a:rPr>
              <a:t>[topOfStack--] = null;</a:t>
            </a:r>
            <a:endParaRPr sz="1000">
              <a:solidFill>
                <a:schemeClr val="dk1"/>
              </a:solidFill>
            </a:endParaRPr>
          </a:p>
          <a:p>
            <a:pPr indent="0" lvl="0" marL="0" rtl="0" algn="l">
              <a:lnSpc>
                <a:spcPct val="90000"/>
              </a:lnSpc>
              <a:spcBef>
                <a:spcPts val="800"/>
              </a:spcBef>
              <a:spcAft>
                <a:spcPts val="0"/>
              </a:spcAft>
              <a:buClr>
                <a:schemeClr val="dk1"/>
              </a:buClr>
              <a:buSzPts val="1100"/>
              <a:buFont typeface="Arial"/>
              <a:buNone/>
            </a:pPr>
            <a:r>
              <a:rPr lang="pt-PT" sz="1000">
                <a:solidFill>
                  <a:schemeClr val="dk1"/>
                </a:solidFill>
              </a:rPr>
              <a:t>    </a:t>
            </a:r>
            <a:r>
              <a:rPr b="1" lang="pt-PT" sz="1000">
                <a:solidFill>
                  <a:srgbClr val="A12543"/>
                </a:solidFill>
              </a:rPr>
              <a:t>return </a:t>
            </a:r>
            <a:r>
              <a:rPr lang="pt-PT" sz="1000">
                <a:solidFill>
                  <a:schemeClr val="dk1"/>
                </a:solidFill>
              </a:rPr>
              <a:t>topItem;</a:t>
            </a:r>
            <a:endParaRPr sz="1000">
              <a:solidFill>
                <a:schemeClr val="dk1"/>
              </a:solidFill>
            </a:endParaRPr>
          </a:p>
          <a:p>
            <a:pPr indent="0" lvl="0" marL="0" rtl="0" algn="l">
              <a:lnSpc>
                <a:spcPct val="90000"/>
              </a:lnSpc>
              <a:spcBef>
                <a:spcPts val="800"/>
              </a:spcBef>
              <a:spcAft>
                <a:spcPts val="0"/>
              </a:spcAft>
              <a:buClr>
                <a:schemeClr val="dk1"/>
              </a:buClr>
              <a:buSzPts val="1100"/>
              <a:buFont typeface="Arial"/>
              <a:buNone/>
            </a:pPr>
            <a:r>
              <a:rPr lang="pt-PT" sz="1000">
                <a:solidFill>
                  <a:schemeClr val="dk1"/>
                </a:solidFill>
              </a:rPr>
              <a:t>}</a:t>
            </a:r>
            <a:endParaRPr sz="1000">
              <a:solidFill>
                <a:schemeClr val="dk1"/>
              </a:solidFill>
            </a:endParaRPr>
          </a:p>
          <a:p>
            <a:pPr indent="0" lvl="0" marL="0" rtl="0" algn="l">
              <a:lnSpc>
                <a:spcPct val="90000"/>
              </a:lnSpc>
              <a:spcBef>
                <a:spcPts val="800"/>
              </a:spcBef>
              <a:spcAft>
                <a:spcPts val="0"/>
              </a:spcAft>
              <a:buClr>
                <a:schemeClr val="dk1"/>
              </a:buClr>
              <a:buSzPts val="1100"/>
              <a:buFont typeface="Arial"/>
              <a:buNone/>
            </a:pPr>
            <a:r>
              <a:t/>
            </a:r>
            <a:endParaRPr sz="1000">
              <a:solidFill>
                <a:schemeClr val="dk1"/>
              </a:solidFill>
            </a:endParaRPr>
          </a:p>
          <a:p>
            <a:pPr indent="0" lvl="0" marL="0" rtl="0" algn="l">
              <a:lnSpc>
                <a:spcPct val="90000"/>
              </a:lnSpc>
              <a:spcBef>
                <a:spcPts val="800"/>
              </a:spcBef>
              <a:spcAft>
                <a:spcPts val="0"/>
              </a:spcAft>
              <a:buNone/>
            </a:pPr>
            <a:r>
              <a:t/>
            </a:r>
            <a:endParaRPr sz="1000">
              <a:solidFill>
                <a:schemeClr val="dk1"/>
              </a:solidFill>
            </a:endParaRPr>
          </a:p>
        </p:txBody>
      </p:sp>
      <p:cxnSp>
        <p:nvCxnSpPr>
          <p:cNvPr id="166" name="Google Shape;166;p25"/>
          <p:cNvCxnSpPr/>
          <p:nvPr/>
        </p:nvCxnSpPr>
        <p:spPr>
          <a:xfrm>
            <a:off x="492875" y="2676770"/>
            <a:ext cx="4055100" cy="0"/>
          </a:xfrm>
          <a:prstGeom prst="straightConnector1">
            <a:avLst/>
          </a:prstGeom>
          <a:noFill/>
          <a:ln cap="flat" cmpd="sng" w="9525">
            <a:solidFill>
              <a:srgbClr val="A12543"/>
            </a:solidFill>
            <a:prstDash val="solid"/>
            <a:round/>
            <a:headEnd len="med" w="med" type="none"/>
            <a:tailEnd len="med" w="med" type="none"/>
          </a:ln>
        </p:spPr>
      </p:cxnSp>
      <p:cxnSp>
        <p:nvCxnSpPr>
          <p:cNvPr id="167" name="Google Shape;167;p25"/>
          <p:cNvCxnSpPr/>
          <p:nvPr/>
        </p:nvCxnSpPr>
        <p:spPr>
          <a:xfrm>
            <a:off x="492875" y="4719325"/>
            <a:ext cx="4055100" cy="0"/>
          </a:xfrm>
          <a:prstGeom prst="straightConnector1">
            <a:avLst/>
          </a:prstGeom>
          <a:noFill/>
          <a:ln cap="flat" cmpd="sng" w="9525">
            <a:solidFill>
              <a:srgbClr val="A12543"/>
            </a:solidFill>
            <a:prstDash val="solid"/>
            <a:round/>
            <a:headEnd len="med" w="med" type="none"/>
            <a:tailEnd len="med" w="med" type="none"/>
          </a:ln>
        </p:spPr>
      </p:cxnSp>
      <p:sp>
        <p:nvSpPr>
          <p:cNvPr id="168" name="Google Shape;168;p25"/>
          <p:cNvSpPr txBox="1"/>
          <p:nvPr/>
        </p:nvSpPr>
        <p:spPr>
          <a:xfrm>
            <a:off x="5227500" y="2676775"/>
            <a:ext cx="3604800" cy="2016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pt-PT" sz="1000">
                <a:solidFill>
                  <a:schemeClr val="dk1"/>
                </a:solidFill>
                <a:latin typeface="Courier New"/>
                <a:ea typeface="Courier New"/>
                <a:cs typeface="Courier New"/>
                <a:sym typeface="Courier New"/>
              </a:rPr>
              <a:t>============================================</a:t>
            </a:r>
            <a:endParaRPr sz="1000">
              <a:solidFill>
                <a:schemeClr val="dk1"/>
              </a:solidFill>
              <a:latin typeface="Courier New"/>
              <a:ea typeface="Courier New"/>
              <a:cs typeface="Courier New"/>
              <a:sym typeface="Courier New"/>
            </a:endParaRPr>
          </a:p>
          <a:p>
            <a:pPr indent="0" lvl="0" marL="0" rtl="0" algn="l">
              <a:spcBef>
                <a:spcPts val="0"/>
              </a:spcBef>
              <a:spcAft>
                <a:spcPts val="0"/>
              </a:spcAft>
              <a:buNone/>
            </a:pPr>
            <a:r>
              <a:rPr lang="pt-PT" sz="1000">
                <a:solidFill>
                  <a:schemeClr val="dk1"/>
                </a:solidFill>
                <a:latin typeface="Courier New"/>
                <a:ea typeface="Courier New"/>
                <a:cs typeface="Courier New"/>
                <a:sym typeface="Courier New"/>
              </a:rPr>
              <a:t>StackAr:::OBJECT</a:t>
            </a:r>
            <a:endParaRPr sz="1000">
              <a:solidFill>
                <a:schemeClr val="dk1"/>
              </a:solidFill>
              <a:latin typeface="Courier New"/>
              <a:ea typeface="Courier New"/>
              <a:cs typeface="Courier New"/>
              <a:sym typeface="Courier New"/>
            </a:endParaRPr>
          </a:p>
          <a:p>
            <a:pPr indent="0" lvl="0" marL="0" rtl="0" algn="l">
              <a:spcBef>
                <a:spcPts val="0"/>
              </a:spcBef>
              <a:spcAft>
                <a:spcPts val="0"/>
              </a:spcAft>
              <a:buNone/>
            </a:pPr>
            <a:r>
              <a:rPr lang="pt-PT" sz="1000">
                <a:solidFill>
                  <a:schemeClr val="dk1"/>
                </a:solidFill>
                <a:latin typeface="Courier New"/>
                <a:ea typeface="Courier New"/>
                <a:cs typeface="Courier New"/>
                <a:sym typeface="Courier New"/>
              </a:rPr>
              <a:t>this.theArray != null</a:t>
            </a:r>
            <a:endParaRPr sz="1000">
              <a:solidFill>
                <a:schemeClr val="dk1"/>
              </a:solidFill>
              <a:latin typeface="Courier New"/>
              <a:ea typeface="Courier New"/>
              <a:cs typeface="Courier New"/>
              <a:sym typeface="Courier New"/>
            </a:endParaRPr>
          </a:p>
          <a:p>
            <a:pPr indent="0" lvl="0" marL="0" rtl="0" algn="l">
              <a:spcBef>
                <a:spcPts val="0"/>
              </a:spcBef>
              <a:spcAft>
                <a:spcPts val="0"/>
              </a:spcAft>
              <a:buNone/>
            </a:pPr>
            <a:r>
              <a:rPr lang="pt-PT" sz="1000">
                <a:solidFill>
                  <a:schemeClr val="dk1"/>
                </a:solidFill>
                <a:latin typeface="Courier New"/>
                <a:ea typeface="Courier New"/>
                <a:cs typeface="Courier New"/>
                <a:sym typeface="Courier New"/>
              </a:rPr>
              <a:t>this.theArray.getClass().getName() == java.lang.Object[].class</a:t>
            </a:r>
            <a:endParaRPr sz="1000">
              <a:solidFill>
                <a:schemeClr val="dk1"/>
              </a:solidFill>
              <a:latin typeface="Courier New"/>
              <a:ea typeface="Courier New"/>
              <a:cs typeface="Courier New"/>
              <a:sym typeface="Courier New"/>
            </a:endParaRPr>
          </a:p>
          <a:p>
            <a:pPr indent="0" lvl="0" marL="0" rtl="0" algn="l">
              <a:spcBef>
                <a:spcPts val="0"/>
              </a:spcBef>
              <a:spcAft>
                <a:spcPts val="0"/>
              </a:spcAft>
              <a:buNone/>
            </a:pPr>
            <a:r>
              <a:rPr lang="pt-PT" sz="1000">
                <a:solidFill>
                  <a:schemeClr val="dk1"/>
                </a:solidFill>
                <a:latin typeface="Courier New"/>
                <a:ea typeface="Courier New"/>
                <a:cs typeface="Courier New"/>
                <a:sym typeface="Courier New"/>
              </a:rPr>
              <a:t>this.topOfStack &gt;= -1</a:t>
            </a:r>
            <a:endParaRPr sz="1000">
              <a:solidFill>
                <a:schemeClr val="dk1"/>
              </a:solidFill>
              <a:latin typeface="Courier New"/>
              <a:ea typeface="Courier New"/>
              <a:cs typeface="Courier New"/>
              <a:sym typeface="Courier New"/>
            </a:endParaRPr>
          </a:p>
          <a:p>
            <a:pPr indent="0" lvl="0" marL="0" rtl="0" algn="l">
              <a:spcBef>
                <a:spcPts val="0"/>
              </a:spcBef>
              <a:spcAft>
                <a:spcPts val="0"/>
              </a:spcAft>
              <a:buNone/>
            </a:pPr>
            <a:r>
              <a:rPr lang="pt-PT" sz="1000">
                <a:solidFill>
                  <a:schemeClr val="dk1"/>
                </a:solidFill>
                <a:latin typeface="Courier New"/>
                <a:ea typeface="Courier New"/>
                <a:cs typeface="Courier New"/>
                <a:sym typeface="Courier New"/>
              </a:rPr>
              <a:t>this.topOfStack &lt;= size(this.theArray[])-1</a:t>
            </a:r>
            <a:endParaRPr sz="1000">
              <a:solidFill>
                <a:schemeClr val="dk1"/>
              </a:solidFill>
              <a:latin typeface="Courier New"/>
              <a:ea typeface="Courier New"/>
              <a:cs typeface="Courier New"/>
              <a:sym typeface="Courier New"/>
            </a:endParaRPr>
          </a:p>
          <a:p>
            <a:pPr indent="0" lvl="0" marL="0" rtl="0" algn="l">
              <a:spcBef>
                <a:spcPts val="0"/>
              </a:spcBef>
              <a:spcAft>
                <a:spcPts val="0"/>
              </a:spcAft>
              <a:buNone/>
            </a:pPr>
            <a:r>
              <a:rPr lang="pt-PT" sz="1000">
                <a:solidFill>
                  <a:schemeClr val="dk1"/>
                </a:solidFill>
                <a:latin typeface="Courier New"/>
                <a:ea typeface="Courier New"/>
                <a:cs typeface="Courier New"/>
                <a:sym typeface="Courier New"/>
              </a:rPr>
              <a:t>============================================</a:t>
            </a:r>
            <a:endParaRPr sz="1000"/>
          </a:p>
        </p:txBody>
      </p:sp>
      <p:sp>
        <p:nvSpPr>
          <p:cNvPr id="169" name="Google Shape;169;p25"/>
          <p:cNvSpPr/>
          <p:nvPr/>
        </p:nvSpPr>
        <p:spPr>
          <a:xfrm>
            <a:off x="4816488" y="2663725"/>
            <a:ext cx="147600" cy="2042700"/>
          </a:xfrm>
          <a:prstGeom prst="rightBrace">
            <a:avLst>
              <a:gd fmla="val 50000" name="adj1"/>
              <a:gd fmla="val 50000" name="adj2"/>
            </a:avLst>
          </a:prstGeom>
          <a:noFill/>
          <a:ln cap="flat" cmpd="sng" w="9525">
            <a:solidFill>
              <a:srgbClr val="A125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12543"/>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173" name="Shape 173"/>
        <p:cNvGrpSpPr/>
        <p:nvPr/>
      </p:nvGrpSpPr>
      <p:grpSpPr>
        <a:xfrm>
          <a:off x="0" y="0"/>
          <a:ext cx="0" cy="0"/>
          <a:chOff x="0" y="0"/>
          <a:chExt cx="0" cy="0"/>
        </a:xfrm>
      </p:grpSpPr>
      <p:sp>
        <p:nvSpPr>
          <p:cNvPr id="174" name="Google Shape;174;p26"/>
          <p:cNvSpPr txBox="1"/>
          <p:nvPr>
            <p:ph type="title"/>
          </p:nvPr>
        </p:nvSpPr>
        <p:spPr>
          <a:xfrm>
            <a:off x="311700" y="445025"/>
            <a:ext cx="85206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pt-PT" sz="1800"/>
              <a:t>Evolutionary Synthesis-based Program Repair from Refined Types</a:t>
            </a:r>
            <a:endParaRPr b="1" sz="1800"/>
          </a:p>
        </p:txBody>
      </p:sp>
      <p:sp>
        <p:nvSpPr>
          <p:cNvPr id="175" name="Google Shape;175;p26"/>
          <p:cNvSpPr txBox="1"/>
          <p:nvPr>
            <p:ph idx="1" type="body"/>
          </p:nvPr>
        </p:nvSpPr>
        <p:spPr>
          <a:xfrm>
            <a:off x="311700" y="1152475"/>
            <a:ext cx="8520600" cy="1819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pt-PT">
                <a:solidFill>
                  <a:schemeClr val="dk1"/>
                </a:solidFill>
              </a:rPr>
              <a:t>The synthesis of the patch is done using components (values, variables, functions). If the target language does not contain refinement types, there are two approaches to obtain these:</a:t>
            </a:r>
            <a:endParaRPr>
              <a:solidFill>
                <a:schemeClr val="dk1"/>
              </a:solidFill>
            </a:endParaRPr>
          </a:p>
        </p:txBody>
      </p:sp>
      <p:sp>
        <p:nvSpPr>
          <p:cNvPr id="176" name="Google Shape;176;p26"/>
          <p:cNvSpPr txBox="1"/>
          <p:nvPr>
            <p:ph idx="1" type="body"/>
          </p:nvPr>
        </p:nvSpPr>
        <p:spPr>
          <a:xfrm>
            <a:off x="4827900" y="2642075"/>
            <a:ext cx="4316100" cy="4563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b="1" lang="pt-PT">
                <a:solidFill>
                  <a:schemeClr val="dk1"/>
                </a:solidFill>
              </a:rPr>
              <a:t>Libraries with refined types</a:t>
            </a:r>
            <a:endParaRPr b="1">
              <a:solidFill>
                <a:schemeClr val="dk1"/>
              </a:solidFill>
            </a:endParaRPr>
          </a:p>
        </p:txBody>
      </p:sp>
      <p:sp>
        <p:nvSpPr>
          <p:cNvPr id="177" name="Google Shape;177;p26"/>
          <p:cNvSpPr txBox="1"/>
          <p:nvPr/>
        </p:nvSpPr>
        <p:spPr>
          <a:xfrm>
            <a:off x="4827900" y="3105775"/>
            <a:ext cx="4004400" cy="117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PT"/>
              <a:t>We ensure “good” API’s that describe the behaviour of the components with refinement types.</a:t>
            </a:r>
            <a:endParaRPr/>
          </a:p>
          <a:p>
            <a:pPr indent="0" lvl="0" marL="0" rtl="0" algn="l">
              <a:spcBef>
                <a:spcPts val="0"/>
              </a:spcBef>
              <a:spcAft>
                <a:spcPts val="0"/>
              </a:spcAft>
              <a:buNone/>
            </a:pPr>
            <a:r>
              <a:rPr lang="pt-PT" sz="1000"/>
              <a:t>For libraries, such as RosPy and RosCpp, we could provide the refinement types.</a:t>
            </a:r>
            <a:endParaRPr sz="1000"/>
          </a:p>
        </p:txBody>
      </p:sp>
      <p:sp>
        <p:nvSpPr>
          <p:cNvPr id="178" name="Google Shape;178;p26"/>
          <p:cNvSpPr txBox="1"/>
          <p:nvPr>
            <p:ph idx="1" type="body"/>
          </p:nvPr>
        </p:nvSpPr>
        <p:spPr>
          <a:xfrm>
            <a:off x="294150" y="2642075"/>
            <a:ext cx="4316100" cy="4563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b="1" lang="pt-PT">
                <a:solidFill>
                  <a:schemeClr val="dk1"/>
                </a:solidFill>
              </a:rPr>
              <a:t>Infer</a:t>
            </a:r>
            <a:r>
              <a:rPr b="1" lang="pt-PT">
                <a:solidFill>
                  <a:schemeClr val="dk1"/>
                </a:solidFill>
              </a:rPr>
              <a:t> the Refined Types</a:t>
            </a:r>
            <a:endParaRPr b="1">
              <a:solidFill>
                <a:schemeClr val="dk1"/>
              </a:solidFill>
            </a:endParaRPr>
          </a:p>
        </p:txBody>
      </p:sp>
      <p:sp>
        <p:nvSpPr>
          <p:cNvPr id="179" name="Google Shape;179;p26"/>
          <p:cNvSpPr txBox="1"/>
          <p:nvPr/>
        </p:nvSpPr>
        <p:spPr>
          <a:xfrm>
            <a:off x="311700" y="3105775"/>
            <a:ext cx="4281000" cy="155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PT"/>
              <a:t>Statically infer the refinements</a:t>
            </a:r>
            <a:r>
              <a:rPr lang="pt-PT">
                <a:solidFill>
                  <a:schemeClr val="dk1"/>
                </a:solidFill>
              </a:rPr>
              <a:t>[1, 2]</a:t>
            </a:r>
            <a:r>
              <a:rPr lang="pt-PT"/>
              <a:t> for all the available components for the synthesis-based repair.</a:t>
            </a:r>
            <a:endParaRPr/>
          </a:p>
          <a:p>
            <a:pPr indent="0" lvl="0" marL="0" rtl="0" algn="l">
              <a:spcBef>
                <a:spcPts val="0"/>
              </a:spcBef>
              <a:spcAft>
                <a:spcPts val="0"/>
              </a:spcAft>
              <a:buNone/>
            </a:pPr>
            <a:r>
              <a:t/>
            </a:r>
            <a:endParaRPr/>
          </a:p>
          <a:p>
            <a:pPr indent="0" lvl="0" marL="0" rtl="0" algn="l">
              <a:spcBef>
                <a:spcPts val="0"/>
              </a:spcBef>
              <a:spcAft>
                <a:spcPts val="0"/>
              </a:spcAft>
              <a:buNone/>
            </a:pPr>
            <a:r>
              <a:rPr lang="pt-PT" sz="800"/>
              <a:t>[1] Leandro T. C. Melo, Rodrigo G. Ribeiro, Marcus R. de Araujo, and Fernando M. Q. Pereira. 2017. Inference of static semantics for incomplete C programs. Proc. ACM Program. Lang. 2, POPL, Article 29 (December 2017), 28 pages.</a:t>
            </a:r>
            <a:endParaRPr sz="800"/>
          </a:p>
          <a:p>
            <a:pPr indent="0" lvl="0" marL="0" rtl="0" algn="l">
              <a:spcBef>
                <a:spcPts val="0"/>
              </a:spcBef>
              <a:spcAft>
                <a:spcPts val="0"/>
              </a:spcAft>
              <a:buNone/>
            </a:pPr>
            <a:r>
              <a:rPr lang="pt-PT" sz="800"/>
              <a:t>[2] P</a:t>
            </a:r>
            <a:r>
              <a:rPr lang="pt-PT" sz="800">
                <a:solidFill>
                  <a:schemeClr val="dk1"/>
                </a:solidFill>
              </a:rPr>
              <a:t>atrick M. Rondon, Ming Kawaguci, and Ranjit Jhala. 2008. Liquid types. In </a:t>
            </a:r>
            <a:r>
              <a:rPr i="1" lang="pt-PT" sz="800">
                <a:solidFill>
                  <a:schemeClr val="dk1"/>
                </a:solidFill>
              </a:rPr>
              <a:t>Proceedings of the 29th ACM SIGPLAN </a:t>
            </a:r>
            <a:r>
              <a:rPr lang="pt-PT" sz="800">
                <a:solidFill>
                  <a:schemeClr val="dk1"/>
                </a:solidFill>
              </a:rPr>
              <a:t>(</a:t>
            </a:r>
            <a:r>
              <a:rPr i="1" lang="pt-PT" sz="800">
                <a:solidFill>
                  <a:schemeClr val="dk1"/>
                </a:solidFill>
              </a:rPr>
              <a:t>PLDI ’08</a:t>
            </a:r>
            <a:r>
              <a:rPr lang="pt-PT" sz="800">
                <a:solidFill>
                  <a:schemeClr val="dk1"/>
                </a:solidFill>
              </a:rPr>
              <a:t>). New York, NY, USA, 159–169.</a:t>
            </a:r>
            <a:endParaRPr sz="800">
              <a:solidFill>
                <a:schemeClr val="dk1"/>
              </a:solidFill>
            </a:endParaRPr>
          </a:p>
          <a:p>
            <a:pPr indent="0" lvl="0" marL="0" rtl="0" algn="l">
              <a:spcBef>
                <a:spcPts val="0"/>
              </a:spcBef>
              <a:spcAft>
                <a:spcPts val="0"/>
              </a:spcAft>
              <a:buNone/>
            </a:pPr>
            <a:r>
              <a:t/>
            </a:r>
            <a:endParaRPr sz="800"/>
          </a:p>
          <a:p>
            <a:pPr indent="0" lvl="0" marL="0" rtl="0" algn="l">
              <a:spcBef>
                <a:spcPts val="0"/>
              </a:spcBef>
              <a:spcAft>
                <a:spcPts val="0"/>
              </a:spcAft>
              <a:buNone/>
            </a:pPr>
            <a:r>
              <a:t/>
            </a:r>
            <a:endParaRPr sz="8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183" name="Shape 183"/>
        <p:cNvGrpSpPr/>
        <p:nvPr/>
      </p:nvGrpSpPr>
      <p:grpSpPr>
        <a:xfrm>
          <a:off x="0" y="0"/>
          <a:ext cx="0" cy="0"/>
          <a:chOff x="0" y="0"/>
          <a:chExt cx="0" cy="0"/>
        </a:xfrm>
      </p:grpSpPr>
      <p:sp>
        <p:nvSpPr>
          <p:cNvPr id="184" name="Google Shape;184;p27"/>
          <p:cNvSpPr txBox="1"/>
          <p:nvPr>
            <p:ph type="title"/>
          </p:nvPr>
        </p:nvSpPr>
        <p:spPr>
          <a:xfrm>
            <a:off x="311700" y="445025"/>
            <a:ext cx="85206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pt-PT" sz="1800"/>
              <a:t>Evolutionary Synthesis-based Program Repair from Refined Types</a:t>
            </a:r>
            <a:endParaRPr b="1" sz="1800"/>
          </a:p>
        </p:txBody>
      </p:sp>
      <p:sp>
        <p:nvSpPr>
          <p:cNvPr id="185" name="Google Shape;185;p27"/>
          <p:cNvSpPr txBox="1"/>
          <p:nvPr>
            <p:ph idx="1" type="body"/>
          </p:nvPr>
        </p:nvSpPr>
        <p:spPr>
          <a:xfrm>
            <a:off x="311700" y="949375"/>
            <a:ext cx="8612100" cy="182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PT">
                <a:solidFill>
                  <a:schemeClr val="dk1"/>
                </a:solidFill>
              </a:rPr>
              <a:t>Convert the non-restricted refined types (dependent types) deduced from the program traces into continuous fitness functions.</a:t>
            </a:r>
            <a:endParaRPr>
              <a:solidFill>
                <a:schemeClr val="dk1"/>
              </a:solidFill>
            </a:endParaRPr>
          </a:p>
          <a:p>
            <a:pPr indent="0" lvl="0" marL="0" rtl="0" algn="l">
              <a:spcBef>
                <a:spcPts val="1600"/>
              </a:spcBef>
              <a:spcAft>
                <a:spcPts val="0"/>
              </a:spcAft>
              <a:buNone/>
            </a:pPr>
            <a:r>
              <a:rPr lang="pt-PT">
                <a:solidFill>
                  <a:schemeClr val="dk1"/>
                </a:solidFill>
              </a:rPr>
              <a:t>Generate random tests according to the refinements to prevent </a:t>
            </a:r>
            <a:r>
              <a:rPr lang="pt-PT" u="sng">
                <a:solidFill>
                  <a:schemeClr val="dk1"/>
                </a:solidFill>
              </a:rPr>
              <a:t>overfitting</a:t>
            </a:r>
            <a:r>
              <a:rPr lang="pt-PT">
                <a:solidFill>
                  <a:schemeClr val="dk1"/>
                </a:solidFill>
              </a:rPr>
              <a:t> the patch (</a:t>
            </a:r>
            <a:r>
              <a:rPr lang="pt-PT" u="sng">
                <a:solidFill>
                  <a:schemeClr val="hlink"/>
                </a:solidFill>
                <a:hlinkClick r:id="rId3"/>
              </a:rPr>
              <a:t>metamorphic testing</a:t>
            </a:r>
            <a:r>
              <a:rPr lang="pt-PT">
                <a:solidFill>
                  <a:schemeClr val="dk1"/>
                </a:solidFill>
              </a:rPr>
              <a:t>).</a:t>
            </a:r>
            <a:endParaRPr>
              <a:solidFill>
                <a:schemeClr val="dk1"/>
              </a:solidFill>
            </a:endParaRPr>
          </a:p>
          <a:p>
            <a:pPr indent="0" lvl="0" marL="0" rtl="0" algn="l">
              <a:spcBef>
                <a:spcPts val="1600"/>
              </a:spcBef>
              <a:spcAft>
                <a:spcPts val="1600"/>
              </a:spcAft>
              <a:buClr>
                <a:schemeClr val="dk1"/>
              </a:buClr>
              <a:buSzPts val="1100"/>
              <a:buFont typeface="Arial"/>
              <a:buNone/>
            </a:pPr>
            <a:r>
              <a:rPr lang="pt-PT">
                <a:solidFill>
                  <a:schemeClr val="dk1"/>
                </a:solidFill>
              </a:rPr>
              <a:t>Use the non-deterministic synthesizer and the synthesis approach previously described to generate the patch.</a:t>
            </a:r>
            <a:endParaRPr>
              <a:solidFill>
                <a:schemeClr val="dk1"/>
              </a:solidFill>
            </a:endParaRPr>
          </a:p>
        </p:txBody>
      </p:sp>
      <p:pic>
        <p:nvPicPr>
          <p:cNvPr id="186" name="Google Shape;186;p27"/>
          <p:cNvPicPr preferRelativeResize="0"/>
          <p:nvPr/>
        </p:nvPicPr>
        <p:blipFill>
          <a:blip r:embed="rId4">
            <a:alphaModFix/>
          </a:blip>
          <a:stretch>
            <a:fillRect/>
          </a:stretch>
        </p:blipFill>
        <p:spPr>
          <a:xfrm>
            <a:off x="350474" y="3082425"/>
            <a:ext cx="297800" cy="355475"/>
          </a:xfrm>
          <a:prstGeom prst="rect">
            <a:avLst/>
          </a:prstGeom>
          <a:noFill/>
          <a:ln>
            <a:noFill/>
          </a:ln>
        </p:spPr>
      </p:pic>
      <p:sp>
        <p:nvSpPr>
          <p:cNvPr id="187" name="Google Shape;187;p27"/>
          <p:cNvSpPr/>
          <p:nvPr/>
        </p:nvSpPr>
        <p:spPr>
          <a:xfrm>
            <a:off x="1215725" y="3266925"/>
            <a:ext cx="1610100" cy="572700"/>
          </a:xfrm>
          <a:prstGeom prst="rect">
            <a:avLst/>
          </a:prstGeom>
          <a:solidFill>
            <a:srgbClr val="B3385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pt-PT" sz="1200">
                <a:solidFill>
                  <a:srgbClr val="FFFFFF"/>
                </a:solidFill>
              </a:rPr>
              <a:t>Refined Type Dynamic Inference</a:t>
            </a:r>
            <a:endParaRPr b="1" sz="1200">
              <a:solidFill>
                <a:srgbClr val="FFFFFF"/>
              </a:solidFill>
            </a:endParaRPr>
          </a:p>
        </p:txBody>
      </p:sp>
      <p:sp>
        <p:nvSpPr>
          <p:cNvPr id="188" name="Google Shape;188;p27"/>
          <p:cNvSpPr/>
          <p:nvPr/>
        </p:nvSpPr>
        <p:spPr>
          <a:xfrm>
            <a:off x="3331663" y="3266925"/>
            <a:ext cx="1610100" cy="572700"/>
          </a:xfrm>
          <a:prstGeom prst="rect">
            <a:avLst/>
          </a:prstGeom>
          <a:solidFill>
            <a:srgbClr val="B3385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pt-PT" sz="1200">
                <a:solidFill>
                  <a:srgbClr val="FFFFFF"/>
                </a:solidFill>
              </a:rPr>
              <a:t>Components Static Refined Inference</a:t>
            </a:r>
            <a:endParaRPr b="1" sz="1200">
              <a:solidFill>
                <a:srgbClr val="FFFFFF"/>
              </a:solidFill>
            </a:endParaRPr>
          </a:p>
        </p:txBody>
      </p:sp>
      <p:sp>
        <p:nvSpPr>
          <p:cNvPr id="189" name="Google Shape;189;p27"/>
          <p:cNvSpPr/>
          <p:nvPr/>
        </p:nvSpPr>
        <p:spPr>
          <a:xfrm>
            <a:off x="5352900" y="4613200"/>
            <a:ext cx="2447700" cy="392100"/>
          </a:xfrm>
          <a:prstGeom prst="rect">
            <a:avLst/>
          </a:prstGeom>
          <a:solidFill>
            <a:srgbClr val="B3385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pt-PT" sz="1200">
                <a:solidFill>
                  <a:srgbClr val="FFFFFF"/>
                </a:solidFill>
              </a:rPr>
              <a:t>Non-deterministic Synthesizer</a:t>
            </a:r>
            <a:endParaRPr b="1" sz="1200">
              <a:solidFill>
                <a:srgbClr val="FFFFFF"/>
              </a:solidFill>
            </a:endParaRPr>
          </a:p>
        </p:txBody>
      </p:sp>
      <p:sp>
        <p:nvSpPr>
          <p:cNvPr id="190" name="Google Shape;190;p27"/>
          <p:cNvSpPr/>
          <p:nvPr/>
        </p:nvSpPr>
        <p:spPr>
          <a:xfrm>
            <a:off x="5844769" y="2936826"/>
            <a:ext cx="1237800" cy="1237800"/>
          </a:xfrm>
          <a:prstGeom prst="donut">
            <a:avLst>
              <a:gd fmla="val 16067" name="adj"/>
            </a:avLst>
          </a:prstGeom>
          <a:solidFill>
            <a:srgbClr val="000000">
              <a:alpha val="107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27"/>
          <p:cNvSpPr/>
          <p:nvPr/>
        </p:nvSpPr>
        <p:spPr>
          <a:xfrm flipH="1" rot="-1800209">
            <a:off x="5808164" y="2898154"/>
            <a:ext cx="1310862" cy="1310862"/>
          </a:xfrm>
          <a:prstGeom prst="blockArc">
            <a:avLst>
              <a:gd fmla="val 14348563" name="adj1"/>
              <a:gd fmla="val 19872341" name="adj2"/>
              <a:gd fmla="val 9100" name="adj3"/>
            </a:avLst>
          </a:prstGeom>
          <a:solidFill>
            <a:srgbClr val="E1165A"/>
          </a:solidFill>
          <a:ln>
            <a:noFill/>
          </a:ln>
          <a:effectLst>
            <a:outerShdw blurRad="71438" rotWithShape="0" algn="bl" dir="5400000" dist="9525">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27"/>
          <p:cNvSpPr txBox="1"/>
          <p:nvPr/>
        </p:nvSpPr>
        <p:spPr>
          <a:xfrm>
            <a:off x="6111908" y="3370806"/>
            <a:ext cx="703500" cy="3921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pt-PT" sz="700">
                <a:latin typeface="Roboto"/>
                <a:ea typeface="Roboto"/>
                <a:cs typeface="Roboto"/>
                <a:sym typeface="Roboto"/>
              </a:rPr>
              <a:t>Evolutionary Patch Synthesis</a:t>
            </a:r>
            <a:endParaRPr sz="700"/>
          </a:p>
        </p:txBody>
      </p:sp>
      <p:sp>
        <p:nvSpPr>
          <p:cNvPr id="193" name="Google Shape;193;p27"/>
          <p:cNvSpPr/>
          <p:nvPr/>
        </p:nvSpPr>
        <p:spPr>
          <a:xfrm rot="1800209">
            <a:off x="5806965" y="2898154"/>
            <a:ext cx="1310862" cy="1310862"/>
          </a:xfrm>
          <a:prstGeom prst="blockArc">
            <a:avLst>
              <a:gd fmla="val 14545937" name="adj1"/>
              <a:gd fmla="val 19902139" name="adj2"/>
              <a:gd fmla="val 9115" name="adj3"/>
            </a:avLst>
          </a:prstGeom>
          <a:solidFill>
            <a:srgbClr val="840D35"/>
          </a:solidFill>
          <a:ln>
            <a:noFill/>
          </a:ln>
          <a:effectLst>
            <a:outerShdw blurRad="71438" rotWithShape="0" algn="bl" dir="5400000" dist="9525">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27"/>
          <p:cNvSpPr/>
          <p:nvPr/>
        </p:nvSpPr>
        <p:spPr>
          <a:xfrm rot="9001154">
            <a:off x="5804318" y="2898006"/>
            <a:ext cx="1310562" cy="1310562"/>
          </a:xfrm>
          <a:prstGeom prst="blockArc">
            <a:avLst>
              <a:gd fmla="val 18041678" name="adj1"/>
              <a:gd fmla="val 1798478" name="adj2"/>
              <a:gd fmla="val 9595" name="adj3"/>
            </a:avLst>
          </a:prstGeom>
          <a:solidFill>
            <a:srgbClr val="840D35"/>
          </a:solidFill>
          <a:ln>
            <a:noFill/>
          </a:ln>
          <a:effectLst>
            <a:outerShdw blurRad="71438" rotWithShape="0" algn="bl" dist="9525">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27"/>
          <p:cNvSpPr/>
          <p:nvPr/>
        </p:nvSpPr>
        <p:spPr>
          <a:xfrm flipH="1" rot="-9001154">
            <a:off x="5807743" y="2898371"/>
            <a:ext cx="1310562" cy="1310562"/>
          </a:xfrm>
          <a:prstGeom prst="blockArc">
            <a:avLst>
              <a:gd fmla="val 17967225" name="adj1"/>
              <a:gd fmla="val 1529547" name="adj2"/>
              <a:gd fmla="val 9279" name="adj3"/>
            </a:avLst>
          </a:prstGeom>
          <a:solidFill>
            <a:srgbClr val="E1165A"/>
          </a:solidFill>
          <a:ln>
            <a:noFill/>
          </a:ln>
          <a:effectLst>
            <a:outerShdw blurRad="71438" rotWithShape="0" algn="bl" dir="5400000" dist="9525">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27"/>
          <p:cNvSpPr/>
          <p:nvPr/>
        </p:nvSpPr>
        <p:spPr>
          <a:xfrm rot="8100000">
            <a:off x="5780279" y="3468535"/>
            <a:ext cx="177342" cy="177342"/>
          </a:xfrm>
          <a:prstGeom prst="rtTriangle">
            <a:avLst/>
          </a:prstGeom>
          <a:solidFill>
            <a:srgbClr val="840D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27"/>
          <p:cNvSpPr/>
          <p:nvPr/>
        </p:nvSpPr>
        <p:spPr>
          <a:xfrm rot="-2700000">
            <a:off x="6966022" y="3465046"/>
            <a:ext cx="177342" cy="177342"/>
          </a:xfrm>
          <a:prstGeom prst="rtTriangle">
            <a:avLst/>
          </a:prstGeom>
          <a:solidFill>
            <a:srgbClr val="840D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27"/>
          <p:cNvSpPr/>
          <p:nvPr/>
        </p:nvSpPr>
        <p:spPr>
          <a:xfrm rot="2700000">
            <a:off x="6372980" y="4056220"/>
            <a:ext cx="177342" cy="177342"/>
          </a:xfrm>
          <a:prstGeom prst="rtTriangle">
            <a:avLst/>
          </a:prstGeom>
          <a:solidFill>
            <a:srgbClr val="E116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27"/>
          <p:cNvSpPr/>
          <p:nvPr/>
        </p:nvSpPr>
        <p:spPr>
          <a:xfrm rot="-8100000">
            <a:off x="6373317" y="2868940"/>
            <a:ext cx="177342" cy="177342"/>
          </a:xfrm>
          <a:prstGeom prst="rtTriangle">
            <a:avLst/>
          </a:prstGeom>
          <a:solidFill>
            <a:srgbClr val="E116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00" name="Google Shape;200;p27"/>
          <p:cNvPicPr preferRelativeResize="0"/>
          <p:nvPr/>
        </p:nvPicPr>
        <p:blipFill>
          <a:blip r:embed="rId4">
            <a:alphaModFix/>
          </a:blip>
          <a:stretch>
            <a:fillRect/>
          </a:stretch>
        </p:blipFill>
        <p:spPr>
          <a:xfrm>
            <a:off x="350474" y="3676500"/>
            <a:ext cx="297800" cy="355475"/>
          </a:xfrm>
          <a:prstGeom prst="rect">
            <a:avLst/>
          </a:prstGeom>
          <a:noFill/>
          <a:ln>
            <a:noFill/>
          </a:ln>
        </p:spPr>
      </p:pic>
      <p:cxnSp>
        <p:nvCxnSpPr>
          <p:cNvPr id="201" name="Google Shape;201;p27"/>
          <p:cNvCxnSpPr>
            <a:stCxn id="186" idx="3"/>
            <a:endCxn id="187" idx="1"/>
          </p:cNvCxnSpPr>
          <p:nvPr/>
        </p:nvCxnSpPr>
        <p:spPr>
          <a:xfrm>
            <a:off x="648274" y="3260163"/>
            <a:ext cx="567600" cy="293100"/>
          </a:xfrm>
          <a:prstGeom prst="straightConnector1">
            <a:avLst/>
          </a:prstGeom>
          <a:noFill/>
          <a:ln cap="flat" cmpd="sng" w="9525">
            <a:solidFill>
              <a:srgbClr val="A12543"/>
            </a:solidFill>
            <a:prstDash val="solid"/>
            <a:round/>
            <a:headEnd len="med" w="med" type="none"/>
            <a:tailEnd len="med" w="med" type="triangle"/>
          </a:ln>
        </p:spPr>
      </p:cxnSp>
      <p:cxnSp>
        <p:nvCxnSpPr>
          <p:cNvPr id="202" name="Google Shape;202;p27"/>
          <p:cNvCxnSpPr>
            <a:stCxn id="200" idx="3"/>
            <a:endCxn id="187" idx="1"/>
          </p:cNvCxnSpPr>
          <p:nvPr/>
        </p:nvCxnSpPr>
        <p:spPr>
          <a:xfrm flipH="1" rot="10800000">
            <a:off x="648274" y="3553338"/>
            <a:ext cx="567600" cy="300900"/>
          </a:xfrm>
          <a:prstGeom prst="straightConnector1">
            <a:avLst/>
          </a:prstGeom>
          <a:noFill/>
          <a:ln cap="flat" cmpd="sng" w="9525">
            <a:solidFill>
              <a:srgbClr val="A12543"/>
            </a:solidFill>
            <a:prstDash val="solid"/>
            <a:round/>
            <a:headEnd len="med" w="med" type="none"/>
            <a:tailEnd len="med" w="med" type="triangle"/>
          </a:ln>
        </p:spPr>
      </p:cxnSp>
      <p:cxnSp>
        <p:nvCxnSpPr>
          <p:cNvPr id="203" name="Google Shape;203;p27"/>
          <p:cNvCxnSpPr>
            <a:stCxn id="187" idx="3"/>
            <a:endCxn id="188" idx="1"/>
          </p:cNvCxnSpPr>
          <p:nvPr/>
        </p:nvCxnSpPr>
        <p:spPr>
          <a:xfrm>
            <a:off x="2825825" y="3553275"/>
            <a:ext cx="505800" cy="0"/>
          </a:xfrm>
          <a:prstGeom prst="straightConnector1">
            <a:avLst/>
          </a:prstGeom>
          <a:noFill/>
          <a:ln cap="flat" cmpd="sng" w="9525">
            <a:solidFill>
              <a:srgbClr val="A12543"/>
            </a:solidFill>
            <a:prstDash val="solid"/>
            <a:round/>
            <a:headEnd len="med" w="med" type="none"/>
            <a:tailEnd len="med" w="med" type="triangle"/>
          </a:ln>
        </p:spPr>
      </p:cxnSp>
      <p:cxnSp>
        <p:nvCxnSpPr>
          <p:cNvPr id="204" name="Google Shape;204;p27"/>
          <p:cNvCxnSpPr>
            <a:stCxn id="188" idx="3"/>
          </p:cNvCxnSpPr>
          <p:nvPr/>
        </p:nvCxnSpPr>
        <p:spPr>
          <a:xfrm>
            <a:off x="4941763" y="3553275"/>
            <a:ext cx="636300" cy="0"/>
          </a:xfrm>
          <a:prstGeom prst="straightConnector1">
            <a:avLst/>
          </a:prstGeom>
          <a:noFill/>
          <a:ln cap="flat" cmpd="sng" w="9525">
            <a:solidFill>
              <a:srgbClr val="A12543"/>
            </a:solidFill>
            <a:prstDash val="solid"/>
            <a:round/>
            <a:headEnd len="med" w="med" type="none"/>
            <a:tailEnd len="med" w="med" type="triangle"/>
          </a:ln>
        </p:spPr>
      </p:cxnSp>
      <p:sp>
        <p:nvSpPr>
          <p:cNvPr id="205" name="Google Shape;205;p27"/>
          <p:cNvSpPr/>
          <p:nvPr/>
        </p:nvSpPr>
        <p:spPr>
          <a:xfrm>
            <a:off x="6111894" y="4270288"/>
            <a:ext cx="300975" cy="306325"/>
          </a:xfrm>
          <a:custGeom>
            <a:rect b="b" l="l" r="r" t="t"/>
            <a:pathLst>
              <a:path extrusionOk="0" h="12253" w="12039">
                <a:moveTo>
                  <a:pt x="8620" y="0"/>
                </a:moveTo>
                <a:cubicBezTo>
                  <a:pt x="7195" y="950"/>
                  <a:pt x="-499" y="3657"/>
                  <a:pt x="71" y="5699"/>
                </a:cubicBezTo>
                <a:cubicBezTo>
                  <a:pt x="641" y="7741"/>
                  <a:pt x="10044" y="11161"/>
                  <a:pt x="12039" y="12253"/>
                </a:cubicBezTo>
              </a:path>
            </a:pathLst>
          </a:custGeom>
          <a:noFill/>
          <a:ln cap="flat" cmpd="sng" w="9525">
            <a:solidFill>
              <a:srgbClr val="A12543"/>
            </a:solidFill>
            <a:prstDash val="solid"/>
            <a:round/>
            <a:headEnd len="med" w="med" type="none"/>
            <a:tailEnd len="med" w="med" type="stealth"/>
          </a:ln>
        </p:spPr>
      </p:sp>
      <p:sp>
        <p:nvSpPr>
          <p:cNvPr id="206" name="Google Shape;206;p27"/>
          <p:cNvSpPr/>
          <p:nvPr/>
        </p:nvSpPr>
        <p:spPr>
          <a:xfrm rot="10800000">
            <a:off x="6587044" y="4240738"/>
            <a:ext cx="300975" cy="306325"/>
          </a:xfrm>
          <a:custGeom>
            <a:rect b="b" l="l" r="r" t="t"/>
            <a:pathLst>
              <a:path extrusionOk="0" h="12253" w="12039">
                <a:moveTo>
                  <a:pt x="8620" y="0"/>
                </a:moveTo>
                <a:cubicBezTo>
                  <a:pt x="7195" y="950"/>
                  <a:pt x="-499" y="3657"/>
                  <a:pt x="71" y="5699"/>
                </a:cubicBezTo>
                <a:cubicBezTo>
                  <a:pt x="641" y="7741"/>
                  <a:pt x="10044" y="11161"/>
                  <a:pt x="12039" y="12253"/>
                </a:cubicBezTo>
              </a:path>
            </a:pathLst>
          </a:custGeom>
          <a:noFill/>
          <a:ln cap="flat" cmpd="sng" w="9525">
            <a:solidFill>
              <a:srgbClr val="A12543"/>
            </a:solidFill>
            <a:prstDash val="solid"/>
            <a:round/>
            <a:headEnd len="med" w="med" type="none"/>
            <a:tailEnd len="med" w="med" type="stealth"/>
          </a:ln>
        </p:spPr>
      </p:sp>
      <p:cxnSp>
        <p:nvCxnSpPr>
          <p:cNvPr id="207" name="Google Shape;207;p27"/>
          <p:cNvCxnSpPr/>
          <p:nvPr/>
        </p:nvCxnSpPr>
        <p:spPr>
          <a:xfrm>
            <a:off x="7293988" y="3553275"/>
            <a:ext cx="636300" cy="0"/>
          </a:xfrm>
          <a:prstGeom prst="straightConnector1">
            <a:avLst/>
          </a:prstGeom>
          <a:noFill/>
          <a:ln cap="flat" cmpd="sng" w="9525">
            <a:solidFill>
              <a:srgbClr val="A12543"/>
            </a:solidFill>
            <a:prstDash val="solid"/>
            <a:round/>
            <a:headEnd len="med" w="med" type="none"/>
            <a:tailEnd len="med" w="med" type="triangle"/>
          </a:ln>
        </p:spPr>
      </p:cxnSp>
      <p:pic>
        <p:nvPicPr>
          <p:cNvPr id="208" name="Google Shape;208;p27"/>
          <p:cNvPicPr preferRelativeResize="0"/>
          <p:nvPr/>
        </p:nvPicPr>
        <p:blipFill>
          <a:blip r:embed="rId4">
            <a:alphaModFix/>
          </a:blip>
          <a:stretch>
            <a:fillRect/>
          </a:stretch>
        </p:blipFill>
        <p:spPr>
          <a:xfrm>
            <a:off x="8044201" y="3214512"/>
            <a:ext cx="567600" cy="677528"/>
          </a:xfrm>
          <a:prstGeom prst="rect">
            <a:avLst/>
          </a:prstGeom>
          <a:noFill/>
          <a:ln>
            <a:noFill/>
          </a:ln>
        </p:spPr>
      </p:pic>
      <p:sp>
        <p:nvSpPr>
          <p:cNvPr id="209" name="Google Shape;209;p27"/>
          <p:cNvSpPr txBox="1"/>
          <p:nvPr/>
        </p:nvSpPr>
        <p:spPr>
          <a:xfrm>
            <a:off x="350500" y="3130825"/>
            <a:ext cx="297900" cy="300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pt-PT" sz="600"/>
              <a:t>file</a:t>
            </a:r>
            <a:endParaRPr b="1" sz="600"/>
          </a:p>
        </p:txBody>
      </p:sp>
      <p:sp>
        <p:nvSpPr>
          <p:cNvPr id="210" name="Google Shape;210;p27"/>
          <p:cNvSpPr txBox="1"/>
          <p:nvPr/>
        </p:nvSpPr>
        <p:spPr>
          <a:xfrm>
            <a:off x="264325" y="3682605"/>
            <a:ext cx="470100" cy="355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pt-PT" sz="600"/>
              <a:t>test</a:t>
            </a:r>
            <a:endParaRPr sz="600"/>
          </a:p>
          <a:p>
            <a:pPr indent="0" lvl="0" marL="0" rtl="0" algn="ctr">
              <a:spcBef>
                <a:spcPts val="0"/>
              </a:spcBef>
              <a:spcAft>
                <a:spcPts val="0"/>
              </a:spcAft>
              <a:buNone/>
            </a:pPr>
            <a:r>
              <a:rPr lang="pt-PT" sz="600"/>
              <a:t>suite</a:t>
            </a:r>
            <a:endParaRPr sz="600"/>
          </a:p>
        </p:txBody>
      </p:sp>
      <p:sp>
        <p:nvSpPr>
          <p:cNvPr id="211" name="Google Shape;211;p27"/>
          <p:cNvSpPr txBox="1"/>
          <p:nvPr/>
        </p:nvSpPr>
        <p:spPr>
          <a:xfrm>
            <a:off x="8044200" y="3214600"/>
            <a:ext cx="567600" cy="677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pt-PT" sz="700"/>
              <a:t>Fixed</a:t>
            </a:r>
            <a:endParaRPr b="1" sz="700"/>
          </a:p>
          <a:p>
            <a:pPr indent="0" lvl="0" marL="0" rtl="0" algn="ctr">
              <a:spcBef>
                <a:spcPts val="0"/>
              </a:spcBef>
              <a:spcAft>
                <a:spcPts val="0"/>
              </a:spcAft>
              <a:buNone/>
            </a:pPr>
            <a:r>
              <a:rPr b="1" lang="pt-PT" sz="700"/>
              <a:t>Program</a:t>
            </a:r>
            <a:endParaRPr b="1" sz="7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5">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5">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5">
                                            <p:txEl>
                                              <p:pRg end="2" st="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5" name="Shape 215"/>
        <p:cNvGrpSpPr/>
        <p:nvPr/>
      </p:nvGrpSpPr>
      <p:grpSpPr>
        <a:xfrm>
          <a:off x="0" y="0"/>
          <a:ext cx="0" cy="0"/>
          <a:chOff x="0" y="0"/>
          <a:chExt cx="0" cy="0"/>
        </a:xfrm>
      </p:grpSpPr>
      <p:sp>
        <p:nvSpPr>
          <p:cNvPr id="216" name="Google Shape;216;p2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pt-PT" sz="1800"/>
              <a:t>Application: Repairing and Improving Robot Software</a:t>
            </a:r>
            <a:endParaRPr/>
          </a:p>
        </p:txBody>
      </p:sp>
      <p:pic>
        <p:nvPicPr>
          <p:cNvPr id="217" name="Google Shape;217;p28"/>
          <p:cNvPicPr preferRelativeResize="0"/>
          <p:nvPr/>
        </p:nvPicPr>
        <p:blipFill rotWithShape="1">
          <a:blip r:embed="rId3">
            <a:alphaModFix/>
          </a:blip>
          <a:srcRect b="0" l="19996" r="19168" t="0"/>
          <a:stretch/>
        </p:blipFill>
        <p:spPr>
          <a:xfrm>
            <a:off x="4178478" y="4129701"/>
            <a:ext cx="902649" cy="779000"/>
          </a:xfrm>
          <a:prstGeom prst="rect">
            <a:avLst/>
          </a:prstGeom>
          <a:noFill/>
          <a:ln>
            <a:noFill/>
          </a:ln>
        </p:spPr>
      </p:pic>
      <p:pic>
        <p:nvPicPr>
          <p:cNvPr id="218" name="Google Shape;218;p28"/>
          <p:cNvPicPr preferRelativeResize="0"/>
          <p:nvPr/>
        </p:nvPicPr>
        <p:blipFill>
          <a:blip r:embed="rId4">
            <a:alphaModFix/>
          </a:blip>
          <a:stretch>
            <a:fillRect/>
          </a:stretch>
        </p:blipFill>
        <p:spPr>
          <a:xfrm>
            <a:off x="3033338" y="1587573"/>
            <a:ext cx="3377323" cy="2175475"/>
          </a:xfrm>
          <a:prstGeom prst="rect">
            <a:avLst/>
          </a:prstGeom>
          <a:noFill/>
          <a:ln>
            <a:noFill/>
          </a:ln>
          <a:effectLst>
            <a:outerShdw blurRad="57150" rotWithShape="0" algn="bl" dir="5400000" dist="19050">
              <a:srgbClr val="000000">
                <a:alpha val="50000"/>
              </a:srgbClr>
            </a:outerShdw>
          </a:effectLst>
        </p:spPr>
      </p:pic>
      <p:sp>
        <p:nvSpPr>
          <p:cNvPr id="219" name="Google Shape;219;p28"/>
          <p:cNvSpPr/>
          <p:nvPr/>
        </p:nvSpPr>
        <p:spPr>
          <a:xfrm>
            <a:off x="243050" y="1877613"/>
            <a:ext cx="2257800" cy="572700"/>
          </a:xfrm>
          <a:prstGeom prst="roundRect">
            <a:avLst>
              <a:gd fmla="val 16667" name="adj"/>
            </a:avLst>
          </a:prstGeom>
          <a:solidFill>
            <a:srgbClr val="073763"/>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pt-PT">
                <a:solidFill>
                  <a:srgbClr val="FFFFFF"/>
                </a:solidFill>
              </a:rPr>
              <a:t>Test Input Generator</a:t>
            </a:r>
            <a:endParaRPr b="1">
              <a:solidFill>
                <a:srgbClr val="FFFFFF"/>
              </a:solidFill>
            </a:endParaRPr>
          </a:p>
        </p:txBody>
      </p:sp>
      <p:sp>
        <p:nvSpPr>
          <p:cNvPr id="220" name="Google Shape;220;p28"/>
          <p:cNvSpPr/>
          <p:nvPr/>
        </p:nvSpPr>
        <p:spPr>
          <a:xfrm>
            <a:off x="243050" y="2617888"/>
            <a:ext cx="2257800" cy="572700"/>
          </a:xfrm>
          <a:prstGeom prst="roundRect">
            <a:avLst>
              <a:gd fmla="val 16667" name="adj"/>
            </a:avLst>
          </a:prstGeom>
          <a:solidFill>
            <a:srgbClr val="274E13"/>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pt-PT">
                <a:solidFill>
                  <a:srgbClr val="FFFFFF"/>
                </a:solidFill>
              </a:rPr>
              <a:t>Test Oracle</a:t>
            </a:r>
            <a:endParaRPr b="1">
              <a:solidFill>
                <a:srgbClr val="FFFFFF"/>
              </a:solidFill>
            </a:endParaRPr>
          </a:p>
        </p:txBody>
      </p:sp>
      <p:pic>
        <p:nvPicPr>
          <p:cNvPr id="221" name="Google Shape;221;p28"/>
          <p:cNvPicPr preferRelativeResize="0"/>
          <p:nvPr/>
        </p:nvPicPr>
        <p:blipFill>
          <a:blip r:embed="rId4">
            <a:alphaModFix/>
          </a:blip>
          <a:stretch>
            <a:fillRect/>
          </a:stretch>
        </p:blipFill>
        <p:spPr>
          <a:xfrm>
            <a:off x="2941138" y="1495373"/>
            <a:ext cx="3377323" cy="2175475"/>
          </a:xfrm>
          <a:prstGeom prst="rect">
            <a:avLst/>
          </a:prstGeom>
          <a:noFill/>
          <a:ln>
            <a:noFill/>
          </a:ln>
          <a:effectLst>
            <a:outerShdw blurRad="57150" rotWithShape="0" algn="bl" dir="5400000" dist="19050">
              <a:srgbClr val="000000">
                <a:alpha val="50000"/>
              </a:srgbClr>
            </a:outerShdw>
          </a:effectLst>
        </p:spPr>
      </p:pic>
      <p:pic>
        <p:nvPicPr>
          <p:cNvPr id="222" name="Google Shape;222;p28"/>
          <p:cNvPicPr preferRelativeResize="0"/>
          <p:nvPr/>
        </p:nvPicPr>
        <p:blipFill>
          <a:blip r:embed="rId4">
            <a:alphaModFix/>
          </a:blip>
          <a:stretch>
            <a:fillRect/>
          </a:stretch>
        </p:blipFill>
        <p:spPr>
          <a:xfrm>
            <a:off x="2858338" y="1384398"/>
            <a:ext cx="3377323" cy="2175475"/>
          </a:xfrm>
          <a:prstGeom prst="rect">
            <a:avLst/>
          </a:prstGeom>
          <a:noFill/>
          <a:ln>
            <a:noFill/>
          </a:ln>
          <a:effectLst>
            <a:outerShdw blurRad="57150" rotWithShape="0" algn="bl" dir="5400000" dist="19050">
              <a:srgbClr val="000000">
                <a:alpha val="50000"/>
              </a:srgbClr>
            </a:outerShdw>
          </a:effectLst>
        </p:spPr>
      </p:pic>
      <p:sp>
        <p:nvSpPr>
          <p:cNvPr id="223" name="Google Shape;223;p28"/>
          <p:cNvSpPr/>
          <p:nvPr/>
        </p:nvSpPr>
        <p:spPr>
          <a:xfrm>
            <a:off x="6768150" y="2102125"/>
            <a:ext cx="2257800" cy="572700"/>
          </a:xfrm>
          <a:prstGeom prst="roundRect">
            <a:avLst>
              <a:gd fmla="val 16667" name="adj"/>
            </a:avLst>
          </a:prstGeom>
          <a:solidFill>
            <a:srgbClr val="660000"/>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pt-PT">
                <a:solidFill>
                  <a:srgbClr val="FFFFFF"/>
                </a:solidFill>
              </a:rPr>
              <a:t>Refined Types</a:t>
            </a:r>
            <a:endParaRPr b="1">
              <a:solidFill>
                <a:srgbClr val="FFFFFF"/>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7" name="Shape 227"/>
        <p:cNvGrpSpPr/>
        <p:nvPr/>
      </p:nvGrpSpPr>
      <p:grpSpPr>
        <a:xfrm>
          <a:off x="0" y="0"/>
          <a:ext cx="0" cy="0"/>
          <a:chOff x="0" y="0"/>
          <a:chExt cx="0" cy="0"/>
        </a:xfrm>
      </p:grpSpPr>
      <p:sp>
        <p:nvSpPr>
          <p:cNvPr id="228" name="Google Shape;228;p2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pt-PT" sz="1800"/>
              <a:t>Online Step: Attack recreation in simulation via “record and replay”</a:t>
            </a:r>
            <a:endParaRPr/>
          </a:p>
        </p:txBody>
      </p:sp>
      <p:pic>
        <p:nvPicPr>
          <p:cNvPr id="229" name="Google Shape;229;p29"/>
          <p:cNvPicPr preferRelativeResize="0"/>
          <p:nvPr/>
        </p:nvPicPr>
        <p:blipFill>
          <a:blip r:embed="rId3">
            <a:alphaModFix/>
          </a:blip>
          <a:stretch>
            <a:fillRect/>
          </a:stretch>
        </p:blipFill>
        <p:spPr>
          <a:xfrm>
            <a:off x="3351440" y="1803749"/>
            <a:ext cx="2592899" cy="1579553"/>
          </a:xfrm>
          <a:prstGeom prst="rect">
            <a:avLst/>
          </a:prstGeom>
          <a:noFill/>
          <a:ln>
            <a:noFill/>
          </a:ln>
        </p:spPr>
      </p:pic>
      <p:pic>
        <p:nvPicPr>
          <p:cNvPr id="230" name="Google Shape;230;p29"/>
          <p:cNvPicPr preferRelativeResize="0"/>
          <p:nvPr/>
        </p:nvPicPr>
        <p:blipFill>
          <a:blip r:embed="rId4">
            <a:alphaModFix/>
          </a:blip>
          <a:stretch>
            <a:fillRect/>
          </a:stretch>
        </p:blipFill>
        <p:spPr>
          <a:xfrm>
            <a:off x="6517250" y="2096400"/>
            <a:ext cx="2130926" cy="994245"/>
          </a:xfrm>
          <a:prstGeom prst="rect">
            <a:avLst/>
          </a:prstGeom>
          <a:noFill/>
          <a:ln>
            <a:noFill/>
          </a:ln>
          <a:effectLst>
            <a:outerShdw blurRad="57150" rotWithShape="0" algn="bl" dir="5400000" dist="19050">
              <a:srgbClr val="000000">
                <a:alpha val="50000"/>
              </a:srgbClr>
            </a:outerShdw>
          </a:effectLst>
        </p:spPr>
      </p:pic>
      <p:pic>
        <p:nvPicPr>
          <p:cNvPr id="231" name="Google Shape;231;p29"/>
          <p:cNvPicPr preferRelativeResize="0"/>
          <p:nvPr/>
        </p:nvPicPr>
        <p:blipFill>
          <a:blip r:embed="rId5">
            <a:alphaModFix/>
          </a:blip>
          <a:stretch>
            <a:fillRect/>
          </a:stretch>
        </p:blipFill>
        <p:spPr>
          <a:xfrm>
            <a:off x="495825" y="1962062"/>
            <a:ext cx="2130920" cy="1262925"/>
          </a:xfrm>
          <a:prstGeom prst="rect">
            <a:avLst/>
          </a:prstGeom>
          <a:noFill/>
          <a:ln>
            <a:noFill/>
          </a:ln>
          <a:effectLst>
            <a:outerShdw blurRad="57150" rotWithShape="0" algn="bl" dir="5400000" dist="19050">
              <a:srgbClr val="000000">
                <a:alpha val="50000"/>
              </a:srgbClr>
            </a:outerShdw>
          </a:effectLst>
        </p:spPr>
      </p:pic>
      <p:cxnSp>
        <p:nvCxnSpPr>
          <p:cNvPr id="232" name="Google Shape;232;p29"/>
          <p:cNvCxnSpPr>
            <a:stCxn id="231" idx="3"/>
            <a:endCxn id="229" idx="1"/>
          </p:cNvCxnSpPr>
          <p:nvPr/>
        </p:nvCxnSpPr>
        <p:spPr>
          <a:xfrm>
            <a:off x="2626745" y="2593525"/>
            <a:ext cx="724800" cy="0"/>
          </a:xfrm>
          <a:prstGeom prst="straightConnector1">
            <a:avLst/>
          </a:prstGeom>
          <a:noFill/>
          <a:ln cap="flat" cmpd="sng" w="28575">
            <a:solidFill>
              <a:schemeClr val="dk2"/>
            </a:solidFill>
            <a:prstDash val="solid"/>
            <a:round/>
            <a:headEnd len="med" w="med" type="none"/>
            <a:tailEnd len="med" w="med" type="triangle"/>
          </a:ln>
        </p:spPr>
      </p:cxnSp>
      <p:cxnSp>
        <p:nvCxnSpPr>
          <p:cNvPr id="233" name="Google Shape;233;p29"/>
          <p:cNvCxnSpPr>
            <a:stCxn id="230" idx="1"/>
            <a:endCxn id="229" idx="3"/>
          </p:cNvCxnSpPr>
          <p:nvPr/>
        </p:nvCxnSpPr>
        <p:spPr>
          <a:xfrm rot="10800000">
            <a:off x="5944250" y="2593523"/>
            <a:ext cx="573000" cy="0"/>
          </a:xfrm>
          <a:prstGeom prst="straightConnector1">
            <a:avLst/>
          </a:prstGeom>
          <a:noFill/>
          <a:ln cap="flat" cmpd="sng" w="28575">
            <a:solidFill>
              <a:schemeClr val="dk2"/>
            </a:solidFill>
            <a:prstDash val="solid"/>
            <a:round/>
            <a:headEnd len="med" w="med" type="none"/>
            <a:tailEnd len="med" w="med" type="triangle"/>
          </a:ln>
        </p:spPr>
      </p:cxnSp>
      <p:sp>
        <p:nvSpPr>
          <p:cNvPr id="234" name="Google Shape;234;p29"/>
          <p:cNvSpPr txBox="1"/>
          <p:nvPr/>
        </p:nvSpPr>
        <p:spPr>
          <a:xfrm>
            <a:off x="3443225" y="3459200"/>
            <a:ext cx="2409300" cy="44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pt-PT"/>
              <a:t>low or high-fidelity simulation</a:t>
            </a:r>
            <a:endParaRPr/>
          </a:p>
        </p:txBody>
      </p:sp>
      <p:sp>
        <p:nvSpPr>
          <p:cNvPr id="235" name="Google Shape;235;p29"/>
          <p:cNvSpPr txBox="1"/>
          <p:nvPr/>
        </p:nvSpPr>
        <p:spPr>
          <a:xfrm>
            <a:off x="6423000" y="3459200"/>
            <a:ext cx="2409300" cy="44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pt-PT"/>
              <a:t>telemetry and communication logs</a:t>
            </a:r>
            <a:endParaRPr/>
          </a:p>
        </p:txBody>
      </p:sp>
      <p:sp>
        <p:nvSpPr>
          <p:cNvPr id="236" name="Google Shape;236;p29"/>
          <p:cNvSpPr txBox="1"/>
          <p:nvPr/>
        </p:nvSpPr>
        <p:spPr>
          <a:xfrm>
            <a:off x="356638" y="3497775"/>
            <a:ext cx="2409300" cy="44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pt-PT"/>
              <a:t>mission description</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0" name="Shape 240"/>
        <p:cNvGrpSpPr/>
        <p:nvPr/>
      </p:nvGrpSpPr>
      <p:grpSpPr>
        <a:xfrm>
          <a:off x="0" y="0"/>
          <a:ext cx="0" cy="0"/>
          <a:chOff x="0" y="0"/>
          <a:chExt cx="0" cy="0"/>
        </a:xfrm>
      </p:grpSpPr>
      <p:sp>
        <p:nvSpPr>
          <p:cNvPr id="241" name="Google Shape;241;p3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pt-PT"/>
              <a:t>‹#›</a:t>
            </a:fld>
            <a:endParaRPr/>
          </a:p>
        </p:txBody>
      </p:sp>
      <p:pic>
        <p:nvPicPr>
          <p:cNvPr id="242" name="Google Shape;242;p30"/>
          <p:cNvPicPr preferRelativeResize="0"/>
          <p:nvPr/>
        </p:nvPicPr>
        <p:blipFill>
          <a:blip r:embed="rId3">
            <a:alphaModFix/>
          </a:blip>
          <a:stretch>
            <a:fillRect/>
          </a:stretch>
        </p:blipFill>
        <p:spPr>
          <a:xfrm>
            <a:off x="673300" y="3049212"/>
            <a:ext cx="1325425" cy="1325425"/>
          </a:xfrm>
          <a:prstGeom prst="rect">
            <a:avLst/>
          </a:prstGeom>
          <a:noFill/>
          <a:ln>
            <a:noFill/>
          </a:ln>
        </p:spPr>
      </p:pic>
      <p:sp>
        <p:nvSpPr>
          <p:cNvPr id="243" name="Google Shape;243;p30"/>
          <p:cNvSpPr txBox="1"/>
          <p:nvPr/>
        </p:nvSpPr>
        <p:spPr>
          <a:xfrm>
            <a:off x="589600" y="358925"/>
            <a:ext cx="1713000" cy="39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pt-PT"/>
              <a:t>PREFLIGHT</a:t>
            </a:r>
            <a:endParaRPr b="1"/>
          </a:p>
        </p:txBody>
      </p:sp>
      <p:cxnSp>
        <p:nvCxnSpPr>
          <p:cNvPr id="244" name="Google Shape;244;p30"/>
          <p:cNvCxnSpPr>
            <a:stCxn id="245" idx="2"/>
          </p:cNvCxnSpPr>
          <p:nvPr/>
        </p:nvCxnSpPr>
        <p:spPr>
          <a:xfrm>
            <a:off x="1336011" y="2092754"/>
            <a:ext cx="0" cy="1149600"/>
          </a:xfrm>
          <a:prstGeom prst="straightConnector1">
            <a:avLst/>
          </a:prstGeom>
          <a:noFill/>
          <a:ln cap="flat" cmpd="sng" w="38100">
            <a:solidFill>
              <a:srgbClr val="38761D"/>
            </a:solidFill>
            <a:prstDash val="solid"/>
            <a:round/>
            <a:headEnd len="med" w="med" type="none"/>
            <a:tailEnd len="med" w="med" type="triangle"/>
          </a:ln>
          <a:effectLst>
            <a:outerShdw blurRad="57150" rotWithShape="0" algn="bl" dir="5400000" dist="19050">
              <a:srgbClr val="000000">
                <a:alpha val="50000"/>
              </a:srgbClr>
            </a:outerShdw>
          </a:effectLst>
        </p:spPr>
      </p:cxnSp>
      <p:sp>
        <p:nvSpPr>
          <p:cNvPr id="246" name="Google Shape;246;p30"/>
          <p:cNvSpPr txBox="1"/>
          <p:nvPr/>
        </p:nvSpPr>
        <p:spPr>
          <a:xfrm>
            <a:off x="3039388" y="358925"/>
            <a:ext cx="1258800" cy="39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pt-PT"/>
              <a:t>INFLIGHT</a:t>
            </a:r>
            <a:endParaRPr b="1"/>
          </a:p>
        </p:txBody>
      </p:sp>
      <p:sp>
        <p:nvSpPr>
          <p:cNvPr id="247" name="Google Shape;247;p30"/>
          <p:cNvSpPr/>
          <p:nvPr/>
        </p:nvSpPr>
        <p:spPr>
          <a:xfrm>
            <a:off x="483675" y="431100"/>
            <a:ext cx="350700" cy="236700"/>
          </a:xfrm>
          <a:prstGeom prst="octagon">
            <a:avLst>
              <a:gd fmla="val 29289" name="adj"/>
            </a:avLst>
          </a:prstGeom>
          <a:solidFill>
            <a:srgbClr val="CC0000"/>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b="1" lang="pt-PT">
                <a:solidFill>
                  <a:srgbClr val="FFFFFF"/>
                </a:solidFill>
              </a:rPr>
              <a:t>1</a:t>
            </a:r>
            <a:endParaRPr b="1">
              <a:solidFill>
                <a:srgbClr val="FFFFFF"/>
              </a:solidFill>
            </a:endParaRPr>
          </a:p>
        </p:txBody>
      </p:sp>
      <p:sp>
        <p:nvSpPr>
          <p:cNvPr id="248" name="Google Shape;248;p30"/>
          <p:cNvSpPr txBox="1"/>
          <p:nvPr/>
        </p:nvSpPr>
        <p:spPr>
          <a:xfrm>
            <a:off x="5421288" y="358925"/>
            <a:ext cx="1258800" cy="39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pt-PT"/>
              <a:t>DIAGNOSIS</a:t>
            </a:r>
            <a:endParaRPr b="1"/>
          </a:p>
        </p:txBody>
      </p:sp>
      <p:sp>
        <p:nvSpPr>
          <p:cNvPr id="249" name="Google Shape;249;p30"/>
          <p:cNvSpPr txBox="1"/>
          <p:nvPr/>
        </p:nvSpPr>
        <p:spPr>
          <a:xfrm>
            <a:off x="7536875" y="358925"/>
            <a:ext cx="1003200" cy="39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pt-PT"/>
              <a:t>REPAIR</a:t>
            </a:r>
            <a:endParaRPr b="1"/>
          </a:p>
        </p:txBody>
      </p:sp>
      <p:sp>
        <p:nvSpPr>
          <p:cNvPr id="250" name="Google Shape;250;p30"/>
          <p:cNvSpPr txBox="1"/>
          <p:nvPr/>
        </p:nvSpPr>
        <p:spPr>
          <a:xfrm>
            <a:off x="7474038" y="4269625"/>
            <a:ext cx="1258800" cy="39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pt-PT"/>
              <a:t>VALIDATION</a:t>
            </a:r>
            <a:endParaRPr b="1"/>
          </a:p>
        </p:txBody>
      </p:sp>
      <p:pic>
        <p:nvPicPr>
          <p:cNvPr id="251" name="Google Shape;251;p30"/>
          <p:cNvPicPr preferRelativeResize="0"/>
          <p:nvPr/>
        </p:nvPicPr>
        <p:blipFill>
          <a:blip r:embed="rId4">
            <a:alphaModFix/>
          </a:blip>
          <a:stretch>
            <a:fillRect/>
          </a:stretch>
        </p:blipFill>
        <p:spPr>
          <a:xfrm>
            <a:off x="2573350" y="997063"/>
            <a:ext cx="1770450" cy="1173875"/>
          </a:xfrm>
          <a:prstGeom prst="rect">
            <a:avLst/>
          </a:prstGeom>
          <a:noFill/>
          <a:ln>
            <a:noFill/>
          </a:ln>
          <a:effectLst>
            <a:outerShdw blurRad="57150" rotWithShape="0" algn="bl" dir="5400000" dist="19050">
              <a:srgbClr val="000000">
                <a:alpha val="50000"/>
              </a:srgbClr>
            </a:outerShdw>
          </a:effectLst>
        </p:spPr>
      </p:pic>
      <p:pic>
        <p:nvPicPr>
          <p:cNvPr id="252" name="Google Shape;252;p30"/>
          <p:cNvPicPr preferRelativeResize="0"/>
          <p:nvPr/>
        </p:nvPicPr>
        <p:blipFill rotWithShape="1">
          <a:blip r:embed="rId5">
            <a:alphaModFix/>
          </a:blip>
          <a:srcRect b="10594" l="0" r="0" t="7087"/>
          <a:stretch/>
        </p:blipFill>
        <p:spPr>
          <a:xfrm>
            <a:off x="2956947" y="3049225"/>
            <a:ext cx="1003276" cy="1238805"/>
          </a:xfrm>
          <a:prstGeom prst="rect">
            <a:avLst/>
          </a:prstGeom>
          <a:noFill/>
          <a:ln>
            <a:noFill/>
          </a:ln>
          <a:effectLst>
            <a:outerShdw blurRad="57150" rotWithShape="0" algn="bl" dir="5400000" dist="19050">
              <a:srgbClr val="000000">
                <a:alpha val="50000"/>
              </a:srgbClr>
            </a:outerShdw>
          </a:effectLst>
        </p:spPr>
      </p:pic>
      <p:cxnSp>
        <p:nvCxnSpPr>
          <p:cNvPr id="253" name="Google Shape;253;p30"/>
          <p:cNvCxnSpPr>
            <a:stCxn id="252" idx="0"/>
            <a:endCxn id="251" idx="2"/>
          </p:cNvCxnSpPr>
          <p:nvPr/>
        </p:nvCxnSpPr>
        <p:spPr>
          <a:xfrm rot="10800000">
            <a:off x="3458585" y="2170825"/>
            <a:ext cx="0" cy="878400"/>
          </a:xfrm>
          <a:prstGeom prst="straightConnector1">
            <a:avLst/>
          </a:prstGeom>
          <a:noFill/>
          <a:ln cap="flat" cmpd="sng" w="38100">
            <a:solidFill>
              <a:srgbClr val="CC0000"/>
            </a:solidFill>
            <a:prstDash val="dash"/>
            <a:round/>
            <a:headEnd len="med" w="med" type="none"/>
            <a:tailEnd len="med" w="med" type="triangle"/>
          </a:ln>
        </p:spPr>
      </p:cxnSp>
      <p:sp>
        <p:nvSpPr>
          <p:cNvPr id="254" name="Google Shape;254;p30"/>
          <p:cNvSpPr/>
          <p:nvPr/>
        </p:nvSpPr>
        <p:spPr>
          <a:xfrm>
            <a:off x="2710175" y="431100"/>
            <a:ext cx="350700" cy="236700"/>
          </a:xfrm>
          <a:prstGeom prst="octagon">
            <a:avLst>
              <a:gd fmla="val 29289" name="adj"/>
            </a:avLst>
          </a:prstGeom>
          <a:solidFill>
            <a:srgbClr val="CC0000"/>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b="1" lang="pt-PT">
                <a:solidFill>
                  <a:srgbClr val="FFFFFF"/>
                </a:solidFill>
              </a:rPr>
              <a:t>2</a:t>
            </a:r>
            <a:endParaRPr b="1">
              <a:solidFill>
                <a:srgbClr val="FFFFFF"/>
              </a:solidFill>
            </a:endParaRPr>
          </a:p>
        </p:txBody>
      </p:sp>
      <p:sp>
        <p:nvSpPr>
          <p:cNvPr id="255" name="Google Shape;255;p30"/>
          <p:cNvSpPr txBox="1"/>
          <p:nvPr/>
        </p:nvSpPr>
        <p:spPr>
          <a:xfrm>
            <a:off x="3039388" y="4502750"/>
            <a:ext cx="1258800" cy="39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pt-PT"/>
              <a:t>DETECTION</a:t>
            </a:r>
            <a:endParaRPr b="1"/>
          </a:p>
        </p:txBody>
      </p:sp>
      <p:sp>
        <p:nvSpPr>
          <p:cNvPr id="256" name="Google Shape;256;p30"/>
          <p:cNvSpPr/>
          <p:nvPr/>
        </p:nvSpPr>
        <p:spPr>
          <a:xfrm>
            <a:off x="2618950" y="4574925"/>
            <a:ext cx="350700" cy="236700"/>
          </a:xfrm>
          <a:prstGeom prst="octagon">
            <a:avLst>
              <a:gd fmla="val 29289" name="adj"/>
            </a:avLst>
          </a:prstGeom>
          <a:solidFill>
            <a:srgbClr val="CC0000"/>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b="1" lang="pt-PT">
                <a:solidFill>
                  <a:srgbClr val="FFFFFF"/>
                </a:solidFill>
              </a:rPr>
              <a:t>3</a:t>
            </a:r>
            <a:endParaRPr b="1">
              <a:solidFill>
                <a:srgbClr val="FFFFFF"/>
              </a:solidFill>
            </a:endParaRPr>
          </a:p>
        </p:txBody>
      </p:sp>
      <p:pic>
        <p:nvPicPr>
          <p:cNvPr id="257" name="Google Shape;257;p30"/>
          <p:cNvPicPr preferRelativeResize="0"/>
          <p:nvPr/>
        </p:nvPicPr>
        <p:blipFill>
          <a:blip r:embed="rId6">
            <a:alphaModFix/>
          </a:blip>
          <a:stretch>
            <a:fillRect/>
          </a:stretch>
        </p:blipFill>
        <p:spPr>
          <a:xfrm>
            <a:off x="4918423" y="993850"/>
            <a:ext cx="1770450" cy="1180300"/>
          </a:xfrm>
          <a:prstGeom prst="rect">
            <a:avLst/>
          </a:prstGeom>
          <a:noFill/>
          <a:ln>
            <a:noFill/>
          </a:ln>
          <a:effectLst>
            <a:outerShdw blurRad="57150" rotWithShape="0" algn="bl" dir="5400000" dist="19050">
              <a:srgbClr val="000000">
                <a:alpha val="50000"/>
              </a:srgbClr>
            </a:outerShdw>
          </a:effectLst>
        </p:spPr>
      </p:pic>
      <p:sp>
        <p:nvSpPr>
          <p:cNvPr id="258" name="Google Shape;258;p30"/>
          <p:cNvSpPr/>
          <p:nvPr/>
        </p:nvSpPr>
        <p:spPr>
          <a:xfrm>
            <a:off x="5037388" y="437375"/>
            <a:ext cx="350700" cy="236700"/>
          </a:xfrm>
          <a:prstGeom prst="octagon">
            <a:avLst>
              <a:gd fmla="val 29289" name="adj"/>
            </a:avLst>
          </a:prstGeom>
          <a:solidFill>
            <a:srgbClr val="CC0000"/>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b="1" lang="pt-PT">
                <a:solidFill>
                  <a:srgbClr val="FFFFFF"/>
                </a:solidFill>
              </a:rPr>
              <a:t>4</a:t>
            </a:r>
            <a:endParaRPr b="1">
              <a:solidFill>
                <a:srgbClr val="FFFFFF"/>
              </a:solidFill>
            </a:endParaRPr>
          </a:p>
        </p:txBody>
      </p:sp>
      <p:pic>
        <p:nvPicPr>
          <p:cNvPr id="259" name="Google Shape;259;p30"/>
          <p:cNvPicPr preferRelativeResize="0"/>
          <p:nvPr/>
        </p:nvPicPr>
        <p:blipFill>
          <a:blip r:embed="rId7">
            <a:alphaModFix/>
          </a:blip>
          <a:stretch>
            <a:fillRect/>
          </a:stretch>
        </p:blipFill>
        <p:spPr>
          <a:xfrm>
            <a:off x="7090700" y="993850"/>
            <a:ext cx="1494045" cy="1180301"/>
          </a:xfrm>
          <a:prstGeom prst="rect">
            <a:avLst/>
          </a:prstGeom>
          <a:noFill/>
          <a:ln>
            <a:noFill/>
          </a:ln>
        </p:spPr>
      </p:pic>
      <p:sp>
        <p:nvSpPr>
          <p:cNvPr id="260" name="Google Shape;260;p30"/>
          <p:cNvSpPr/>
          <p:nvPr/>
        </p:nvSpPr>
        <p:spPr>
          <a:xfrm>
            <a:off x="7186175" y="437375"/>
            <a:ext cx="350700" cy="236700"/>
          </a:xfrm>
          <a:prstGeom prst="octagon">
            <a:avLst>
              <a:gd fmla="val 29289" name="adj"/>
            </a:avLst>
          </a:prstGeom>
          <a:solidFill>
            <a:srgbClr val="CC0000"/>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b="1" lang="pt-PT">
                <a:solidFill>
                  <a:srgbClr val="FFFFFF"/>
                </a:solidFill>
              </a:rPr>
              <a:t>5</a:t>
            </a:r>
            <a:endParaRPr b="1">
              <a:solidFill>
                <a:srgbClr val="FFFFFF"/>
              </a:solidFill>
            </a:endParaRPr>
          </a:p>
        </p:txBody>
      </p:sp>
      <p:sp>
        <p:nvSpPr>
          <p:cNvPr id="261" name="Google Shape;261;p30"/>
          <p:cNvSpPr/>
          <p:nvPr/>
        </p:nvSpPr>
        <p:spPr>
          <a:xfrm>
            <a:off x="7090688" y="4348075"/>
            <a:ext cx="350700" cy="236700"/>
          </a:xfrm>
          <a:prstGeom prst="octagon">
            <a:avLst>
              <a:gd fmla="val 29289" name="adj"/>
            </a:avLst>
          </a:prstGeom>
          <a:solidFill>
            <a:srgbClr val="CC0000"/>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b="1" lang="pt-PT">
                <a:solidFill>
                  <a:srgbClr val="FFFFFF"/>
                </a:solidFill>
              </a:rPr>
              <a:t>6</a:t>
            </a:r>
            <a:endParaRPr b="1">
              <a:solidFill>
                <a:srgbClr val="FFFFFF"/>
              </a:solidFill>
            </a:endParaRPr>
          </a:p>
        </p:txBody>
      </p:sp>
      <p:pic>
        <p:nvPicPr>
          <p:cNvPr id="262" name="Google Shape;262;p30"/>
          <p:cNvPicPr preferRelativeResize="0"/>
          <p:nvPr/>
        </p:nvPicPr>
        <p:blipFill rotWithShape="1">
          <a:blip r:embed="rId8">
            <a:alphaModFix/>
          </a:blip>
          <a:srcRect b="16534" l="4241" r="3956" t="15673"/>
          <a:stretch/>
        </p:blipFill>
        <p:spPr>
          <a:xfrm>
            <a:off x="7140925" y="3339338"/>
            <a:ext cx="1541676" cy="595450"/>
          </a:xfrm>
          <a:prstGeom prst="rect">
            <a:avLst/>
          </a:prstGeom>
          <a:noFill/>
          <a:ln>
            <a:noFill/>
          </a:ln>
        </p:spPr>
      </p:pic>
      <p:pic>
        <p:nvPicPr>
          <p:cNvPr id="263" name="Google Shape;263;p30"/>
          <p:cNvPicPr preferRelativeResize="0"/>
          <p:nvPr/>
        </p:nvPicPr>
        <p:blipFill>
          <a:blip r:embed="rId9">
            <a:alphaModFix/>
          </a:blip>
          <a:stretch>
            <a:fillRect/>
          </a:stretch>
        </p:blipFill>
        <p:spPr>
          <a:xfrm>
            <a:off x="7491625" y="2822366"/>
            <a:ext cx="350700" cy="458049"/>
          </a:xfrm>
          <a:prstGeom prst="rect">
            <a:avLst/>
          </a:prstGeom>
          <a:noFill/>
          <a:ln>
            <a:noFill/>
          </a:ln>
        </p:spPr>
      </p:pic>
      <p:pic>
        <p:nvPicPr>
          <p:cNvPr id="264" name="Google Shape;264;p30"/>
          <p:cNvPicPr preferRelativeResize="0"/>
          <p:nvPr/>
        </p:nvPicPr>
        <p:blipFill>
          <a:blip r:embed="rId10">
            <a:alphaModFix/>
          </a:blip>
          <a:stretch>
            <a:fillRect/>
          </a:stretch>
        </p:blipFill>
        <p:spPr>
          <a:xfrm>
            <a:off x="7897750" y="2822377"/>
            <a:ext cx="350700" cy="458057"/>
          </a:xfrm>
          <a:prstGeom prst="rect">
            <a:avLst/>
          </a:prstGeom>
          <a:noFill/>
          <a:ln>
            <a:noFill/>
          </a:ln>
        </p:spPr>
      </p:pic>
      <p:pic>
        <p:nvPicPr>
          <p:cNvPr id="245" name="Google Shape;245;p30"/>
          <p:cNvPicPr preferRelativeResize="0"/>
          <p:nvPr/>
        </p:nvPicPr>
        <p:blipFill>
          <a:blip r:embed="rId11">
            <a:alphaModFix/>
          </a:blip>
          <a:stretch>
            <a:fillRect/>
          </a:stretch>
        </p:blipFill>
        <p:spPr>
          <a:xfrm>
            <a:off x="429921" y="1018704"/>
            <a:ext cx="1812179" cy="1074050"/>
          </a:xfrm>
          <a:prstGeom prst="rect">
            <a:avLst/>
          </a:prstGeom>
          <a:noFill/>
          <a:ln>
            <a:noFill/>
          </a:ln>
          <a:effectLst>
            <a:outerShdw blurRad="57150" rotWithShape="0" algn="bl" dir="5400000" dist="19050">
              <a:srgbClr val="000000">
                <a:alpha val="50000"/>
              </a:srgbClr>
            </a:outerShdw>
          </a:effectLst>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6"/>
                                        </p:tgtEl>
                                        <p:attrNameLst>
                                          <p:attrName>style.visibility</p:attrName>
                                        </p:attrNameLst>
                                      </p:cBhvr>
                                      <p:to>
                                        <p:strVal val="visible"/>
                                      </p:to>
                                    </p:set>
                                    <p:animEffect filter="fade" transition="in">
                                      <p:cBhvr>
                                        <p:cTn dur="500"/>
                                        <p:tgtEl>
                                          <p:spTgt spid="246"/>
                                        </p:tgtEl>
                                      </p:cBhvr>
                                    </p:animEffect>
                                  </p:childTnLst>
                                </p:cTn>
                              </p:par>
                              <p:par>
                                <p:cTn fill="hold" nodeType="withEffect" presetClass="entr" presetID="10" presetSubtype="0">
                                  <p:stCondLst>
                                    <p:cond delay="0"/>
                                  </p:stCondLst>
                                  <p:childTnLst>
                                    <p:set>
                                      <p:cBhvr>
                                        <p:cTn dur="1" fill="hold">
                                          <p:stCondLst>
                                            <p:cond delay="0"/>
                                          </p:stCondLst>
                                        </p:cTn>
                                        <p:tgtEl>
                                          <p:spTgt spid="254"/>
                                        </p:tgtEl>
                                        <p:attrNameLst>
                                          <p:attrName>style.visibility</p:attrName>
                                        </p:attrNameLst>
                                      </p:cBhvr>
                                      <p:to>
                                        <p:strVal val="visible"/>
                                      </p:to>
                                    </p:set>
                                    <p:animEffect filter="fade" transition="in">
                                      <p:cBhvr>
                                        <p:cTn dur="500"/>
                                        <p:tgtEl>
                                          <p:spTgt spid="254"/>
                                        </p:tgtEl>
                                      </p:cBhvr>
                                    </p:animEffect>
                                  </p:childTnLst>
                                </p:cTn>
                              </p:par>
                              <p:par>
                                <p:cTn fill="hold" nodeType="withEffect" presetClass="entr" presetID="10" presetSubtype="0">
                                  <p:stCondLst>
                                    <p:cond delay="0"/>
                                  </p:stCondLst>
                                  <p:childTnLst>
                                    <p:set>
                                      <p:cBhvr>
                                        <p:cTn dur="1" fill="hold">
                                          <p:stCondLst>
                                            <p:cond delay="0"/>
                                          </p:stCondLst>
                                        </p:cTn>
                                        <p:tgtEl>
                                          <p:spTgt spid="251"/>
                                        </p:tgtEl>
                                        <p:attrNameLst>
                                          <p:attrName>style.visibility</p:attrName>
                                        </p:attrNameLst>
                                      </p:cBhvr>
                                      <p:to>
                                        <p:strVal val="visible"/>
                                      </p:to>
                                    </p:set>
                                    <p:animEffect filter="fade" transition="in">
                                      <p:cBhvr>
                                        <p:cTn dur="500"/>
                                        <p:tgtEl>
                                          <p:spTgt spid="25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2"/>
                                        </p:tgtEl>
                                        <p:attrNameLst>
                                          <p:attrName>style.visibility</p:attrName>
                                        </p:attrNameLst>
                                      </p:cBhvr>
                                      <p:to>
                                        <p:strVal val="visible"/>
                                      </p:to>
                                    </p:set>
                                    <p:animEffect filter="fade" transition="in">
                                      <p:cBhvr>
                                        <p:cTn dur="500"/>
                                        <p:tgtEl>
                                          <p:spTgt spid="252"/>
                                        </p:tgtEl>
                                      </p:cBhvr>
                                    </p:animEffect>
                                  </p:childTnLst>
                                </p:cTn>
                              </p:par>
                              <p:par>
                                <p:cTn fill="hold" nodeType="withEffect" presetClass="entr" presetID="10" presetSubtype="0">
                                  <p:stCondLst>
                                    <p:cond delay="0"/>
                                  </p:stCondLst>
                                  <p:childTnLst>
                                    <p:set>
                                      <p:cBhvr>
                                        <p:cTn dur="1" fill="hold">
                                          <p:stCondLst>
                                            <p:cond delay="0"/>
                                          </p:stCondLst>
                                        </p:cTn>
                                        <p:tgtEl>
                                          <p:spTgt spid="256"/>
                                        </p:tgtEl>
                                        <p:attrNameLst>
                                          <p:attrName>style.visibility</p:attrName>
                                        </p:attrNameLst>
                                      </p:cBhvr>
                                      <p:to>
                                        <p:strVal val="visible"/>
                                      </p:to>
                                    </p:set>
                                    <p:animEffect filter="fade" transition="in">
                                      <p:cBhvr>
                                        <p:cTn dur="500"/>
                                        <p:tgtEl>
                                          <p:spTgt spid="256"/>
                                        </p:tgtEl>
                                      </p:cBhvr>
                                    </p:animEffect>
                                  </p:childTnLst>
                                </p:cTn>
                              </p:par>
                              <p:par>
                                <p:cTn fill="hold" nodeType="withEffect" presetClass="entr" presetID="10" presetSubtype="0">
                                  <p:stCondLst>
                                    <p:cond delay="0"/>
                                  </p:stCondLst>
                                  <p:childTnLst>
                                    <p:set>
                                      <p:cBhvr>
                                        <p:cTn dur="1" fill="hold">
                                          <p:stCondLst>
                                            <p:cond delay="0"/>
                                          </p:stCondLst>
                                        </p:cTn>
                                        <p:tgtEl>
                                          <p:spTgt spid="255"/>
                                        </p:tgtEl>
                                        <p:attrNameLst>
                                          <p:attrName>style.visibility</p:attrName>
                                        </p:attrNameLst>
                                      </p:cBhvr>
                                      <p:to>
                                        <p:strVal val="visible"/>
                                      </p:to>
                                    </p:set>
                                    <p:animEffect filter="fade" transition="in">
                                      <p:cBhvr>
                                        <p:cTn dur="500"/>
                                        <p:tgtEl>
                                          <p:spTgt spid="25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3"/>
                                        </p:tgtEl>
                                        <p:attrNameLst>
                                          <p:attrName>style.visibility</p:attrName>
                                        </p:attrNameLst>
                                      </p:cBhvr>
                                      <p:to>
                                        <p:strVal val="visible"/>
                                      </p:to>
                                    </p:set>
                                    <p:animEffect filter="fade" transition="in">
                                      <p:cBhvr>
                                        <p:cTn dur="500"/>
                                        <p:tgtEl>
                                          <p:spTgt spid="25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8"/>
                                        </p:tgtEl>
                                        <p:attrNameLst>
                                          <p:attrName>style.visibility</p:attrName>
                                        </p:attrNameLst>
                                      </p:cBhvr>
                                      <p:to>
                                        <p:strVal val="visible"/>
                                      </p:to>
                                    </p:set>
                                    <p:animEffect filter="fade" transition="in">
                                      <p:cBhvr>
                                        <p:cTn dur="500"/>
                                        <p:tgtEl>
                                          <p:spTgt spid="248"/>
                                        </p:tgtEl>
                                      </p:cBhvr>
                                    </p:animEffect>
                                  </p:childTnLst>
                                </p:cTn>
                              </p:par>
                              <p:par>
                                <p:cTn fill="hold" nodeType="withEffect" presetClass="entr" presetID="10" presetSubtype="0">
                                  <p:stCondLst>
                                    <p:cond delay="0"/>
                                  </p:stCondLst>
                                  <p:childTnLst>
                                    <p:set>
                                      <p:cBhvr>
                                        <p:cTn dur="1" fill="hold">
                                          <p:stCondLst>
                                            <p:cond delay="0"/>
                                          </p:stCondLst>
                                        </p:cTn>
                                        <p:tgtEl>
                                          <p:spTgt spid="258"/>
                                        </p:tgtEl>
                                        <p:attrNameLst>
                                          <p:attrName>style.visibility</p:attrName>
                                        </p:attrNameLst>
                                      </p:cBhvr>
                                      <p:to>
                                        <p:strVal val="visible"/>
                                      </p:to>
                                    </p:set>
                                    <p:animEffect filter="fade" transition="in">
                                      <p:cBhvr>
                                        <p:cTn dur="500"/>
                                        <p:tgtEl>
                                          <p:spTgt spid="258"/>
                                        </p:tgtEl>
                                      </p:cBhvr>
                                    </p:animEffect>
                                  </p:childTnLst>
                                </p:cTn>
                              </p:par>
                              <p:par>
                                <p:cTn fill="hold" nodeType="withEffect" presetClass="entr" presetID="10" presetSubtype="0">
                                  <p:stCondLst>
                                    <p:cond delay="0"/>
                                  </p:stCondLst>
                                  <p:childTnLst>
                                    <p:set>
                                      <p:cBhvr>
                                        <p:cTn dur="1" fill="hold">
                                          <p:stCondLst>
                                            <p:cond delay="0"/>
                                          </p:stCondLst>
                                        </p:cTn>
                                        <p:tgtEl>
                                          <p:spTgt spid="257"/>
                                        </p:tgtEl>
                                        <p:attrNameLst>
                                          <p:attrName>style.visibility</p:attrName>
                                        </p:attrNameLst>
                                      </p:cBhvr>
                                      <p:to>
                                        <p:strVal val="visible"/>
                                      </p:to>
                                    </p:set>
                                    <p:animEffect filter="fade" transition="in">
                                      <p:cBhvr>
                                        <p:cTn dur="500"/>
                                        <p:tgtEl>
                                          <p:spTgt spid="25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9"/>
                                        </p:tgtEl>
                                        <p:attrNameLst>
                                          <p:attrName>style.visibility</p:attrName>
                                        </p:attrNameLst>
                                      </p:cBhvr>
                                      <p:to>
                                        <p:strVal val="visible"/>
                                      </p:to>
                                    </p:set>
                                    <p:animEffect filter="fade" transition="in">
                                      <p:cBhvr>
                                        <p:cTn dur="500"/>
                                        <p:tgtEl>
                                          <p:spTgt spid="249"/>
                                        </p:tgtEl>
                                      </p:cBhvr>
                                    </p:animEffect>
                                  </p:childTnLst>
                                </p:cTn>
                              </p:par>
                              <p:par>
                                <p:cTn fill="hold" nodeType="withEffect" presetClass="entr" presetID="10" presetSubtype="0">
                                  <p:stCondLst>
                                    <p:cond delay="0"/>
                                  </p:stCondLst>
                                  <p:childTnLst>
                                    <p:set>
                                      <p:cBhvr>
                                        <p:cTn dur="1" fill="hold">
                                          <p:stCondLst>
                                            <p:cond delay="0"/>
                                          </p:stCondLst>
                                        </p:cTn>
                                        <p:tgtEl>
                                          <p:spTgt spid="260"/>
                                        </p:tgtEl>
                                        <p:attrNameLst>
                                          <p:attrName>style.visibility</p:attrName>
                                        </p:attrNameLst>
                                      </p:cBhvr>
                                      <p:to>
                                        <p:strVal val="visible"/>
                                      </p:to>
                                    </p:set>
                                    <p:animEffect filter="fade" transition="in">
                                      <p:cBhvr>
                                        <p:cTn dur="500"/>
                                        <p:tgtEl>
                                          <p:spTgt spid="260"/>
                                        </p:tgtEl>
                                      </p:cBhvr>
                                    </p:animEffect>
                                  </p:childTnLst>
                                </p:cTn>
                              </p:par>
                              <p:par>
                                <p:cTn fill="hold" nodeType="withEffect" presetClass="entr" presetID="10" presetSubtype="0">
                                  <p:stCondLst>
                                    <p:cond delay="0"/>
                                  </p:stCondLst>
                                  <p:childTnLst>
                                    <p:set>
                                      <p:cBhvr>
                                        <p:cTn dur="1" fill="hold">
                                          <p:stCondLst>
                                            <p:cond delay="0"/>
                                          </p:stCondLst>
                                        </p:cTn>
                                        <p:tgtEl>
                                          <p:spTgt spid="259"/>
                                        </p:tgtEl>
                                        <p:attrNameLst>
                                          <p:attrName>style.visibility</p:attrName>
                                        </p:attrNameLst>
                                      </p:cBhvr>
                                      <p:to>
                                        <p:strVal val="visible"/>
                                      </p:to>
                                    </p:set>
                                    <p:animEffect filter="fade" transition="in">
                                      <p:cBhvr>
                                        <p:cTn dur="500"/>
                                        <p:tgtEl>
                                          <p:spTgt spid="25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1"/>
                                        </p:tgtEl>
                                        <p:attrNameLst>
                                          <p:attrName>style.visibility</p:attrName>
                                        </p:attrNameLst>
                                      </p:cBhvr>
                                      <p:to>
                                        <p:strVal val="visible"/>
                                      </p:to>
                                    </p:set>
                                    <p:animEffect filter="fade" transition="in">
                                      <p:cBhvr>
                                        <p:cTn dur="500"/>
                                        <p:tgtEl>
                                          <p:spTgt spid="261"/>
                                        </p:tgtEl>
                                      </p:cBhvr>
                                    </p:animEffect>
                                  </p:childTnLst>
                                </p:cTn>
                              </p:par>
                              <p:par>
                                <p:cTn fill="hold" nodeType="withEffect" presetClass="entr" presetID="10" presetSubtype="0">
                                  <p:stCondLst>
                                    <p:cond delay="0"/>
                                  </p:stCondLst>
                                  <p:childTnLst>
                                    <p:set>
                                      <p:cBhvr>
                                        <p:cTn dur="1" fill="hold">
                                          <p:stCondLst>
                                            <p:cond delay="0"/>
                                          </p:stCondLst>
                                        </p:cTn>
                                        <p:tgtEl>
                                          <p:spTgt spid="262"/>
                                        </p:tgtEl>
                                        <p:attrNameLst>
                                          <p:attrName>style.visibility</p:attrName>
                                        </p:attrNameLst>
                                      </p:cBhvr>
                                      <p:to>
                                        <p:strVal val="visible"/>
                                      </p:to>
                                    </p:set>
                                    <p:animEffect filter="fade" transition="in">
                                      <p:cBhvr>
                                        <p:cTn dur="500"/>
                                        <p:tgtEl>
                                          <p:spTgt spid="262"/>
                                        </p:tgtEl>
                                      </p:cBhvr>
                                    </p:animEffect>
                                  </p:childTnLst>
                                </p:cTn>
                              </p:par>
                              <p:par>
                                <p:cTn fill="hold" nodeType="withEffect" presetClass="entr" presetID="10" presetSubtype="0">
                                  <p:stCondLst>
                                    <p:cond delay="0"/>
                                  </p:stCondLst>
                                  <p:childTnLst>
                                    <p:set>
                                      <p:cBhvr>
                                        <p:cTn dur="1" fill="hold">
                                          <p:stCondLst>
                                            <p:cond delay="0"/>
                                          </p:stCondLst>
                                        </p:cTn>
                                        <p:tgtEl>
                                          <p:spTgt spid="263"/>
                                        </p:tgtEl>
                                        <p:attrNameLst>
                                          <p:attrName>style.visibility</p:attrName>
                                        </p:attrNameLst>
                                      </p:cBhvr>
                                      <p:to>
                                        <p:strVal val="visible"/>
                                      </p:to>
                                    </p:set>
                                    <p:animEffect filter="fade" transition="in">
                                      <p:cBhvr>
                                        <p:cTn dur="500"/>
                                        <p:tgtEl>
                                          <p:spTgt spid="263"/>
                                        </p:tgtEl>
                                      </p:cBhvr>
                                    </p:animEffect>
                                  </p:childTnLst>
                                </p:cTn>
                              </p:par>
                              <p:par>
                                <p:cTn fill="hold" nodeType="withEffect" presetClass="entr" presetID="10" presetSubtype="0">
                                  <p:stCondLst>
                                    <p:cond delay="0"/>
                                  </p:stCondLst>
                                  <p:childTnLst>
                                    <p:set>
                                      <p:cBhvr>
                                        <p:cTn dur="1" fill="hold">
                                          <p:stCondLst>
                                            <p:cond delay="0"/>
                                          </p:stCondLst>
                                        </p:cTn>
                                        <p:tgtEl>
                                          <p:spTgt spid="264"/>
                                        </p:tgtEl>
                                        <p:attrNameLst>
                                          <p:attrName>style.visibility</p:attrName>
                                        </p:attrNameLst>
                                      </p:cBhvr>
                                      <p:to>
                                        <p:strVal val="visible"/>
                                      </p:to>
                                    </p:set>
                                    <p:animEffect filter="fade" transition="in">
                                      <p:cBhvr>
                                        <p:cTn dur="500"/>
                                        <p:tgtEl>
                                          <p:spTgt spid="264"/>
                                        </p:tgtEl>
                                      </p:cBhvr>
                                    </p:animEffect>
                                  </p:childTnLst>
                                </p:cTn>
                              </p:par>
                              <p:par>
                                <p:cTn fill="hold" nodeType="withEffect" presetClass="entr" presetID="10" presetSubtype="0">
                                  <p:stCondLst>
                                    <p:cond delay="0"/>
                                  </p:stCondLst>
                                  <p:childTnLst>
                                    <p:set>
                                      <p:cBhvr>
                                        <p:cTn dur="1" fill="hold">
                                          <p:stCondLst>
                                            <p:cond delay="0"/>
                                          </p:stCondLst>
                                        </p:cTn>
                                        <p:tgtEl>
                                          <p:spTgt spid="250"/>
                                        </p:tgtEl>
                                        <p:attrNameLst>
                                          <p:attrName>style.visibility</p:attrName>
                                        </p:attrNameLst>
                                      </p:cBhvr>
                                      <p:to>
                                        <p:strVal val="visible"/>
                                      </p:to>
                                    </p:set>
                                    <p:animEffect filter="fade" transition="in">
                                      <p:cBhvr>
                                        <p:cTn dur="1000"/>
                                        <p:tgtEl>
                                          <p:spTgt spid="25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268" name="Shape 268"/>
        <p:cNvGrpSpPr/>
        <p:nvPr/>
      </p:nvGrpSpPr>
      <p:grpSpPr>
        <a:xfrm>
          <a:off x="0" y="0"/>
          <a:ext cx="0" cy="0"/>
          <a:chOff x="0" y="0"/>
          <a:chExt cx="0" cy="0"/>
        </a:xfrm>
      </p:grpSpPr>
      <p:pic>
        <p:nvPicPr>
          <p:cNvPr id="269" name="Google Shape;269;p31"/>
          <p:cNvPicPr preferRelativeResize="0"/>
          <p:nvPr/>
        </p:nvPicPr>
        <p:blipFill>
          <a:blip r:embed="rId3">
            <a:alphaModFix amt="22000"/>
          </a:blip>
          <a:stretch>
            <a:fillRect/>
          </a:stretch>
        </p:blipFill>
        <p:spPr>
          <a:xfrm>
            <a:off x="0" y="1788697"/>
            <a:ext cx="9143999" cy="2326105"/>
          </a:xfrm>
          <a:prstGeom prst="rect">
            <a:avLst/>
          </a:prstGeom>
          <a:noFill/>
          <a:ln>
            <a:noFill/>
          </a:ln>
        </p:spPr>
      </p:pic>
      <p:pic>
        <p:nvPicPr>
          <p:cNvPr id="270" name="Google Shape;270;p31"/>
          <p:cNvPicPr preferRelativeResize="0"/>
          <p:nvPr/>
        </p:nvPicPr>
        <p:blipFill rotWithShape="1">
          <a:blip r:embed="rId4">
            <a:alphaModFix/>
          </a:blip>
          <a:srcRect b="0" l="7922" r="5967" t="1234"/>
          <a:stretch/>
        </p:blipFill>
        <p:spPr>
          <a:xfrm>
            <a:off x="3520838" y="1851737"/>
            <a:ext cx="2583274" cy="1666625"/>
          </a:xfrm>
          <a:prstGeom prst="rect">
            <a:avLst/>
          </a:prstGeom>
          <a:noFill/>
          <a:ln>
            <a:noFill/>
          </a:ln>
        </p:spPr>
      </p:pic>
      <p:sp>
        <p:nvSpPr>
          <p:cNvPr id="271" name="Google Shape;271;p31"/>
          <p:cNvSpPr txBox="1"/>
          <p:nvPr>
            <p:ph type="title"/>
          </p:nvPr>
        </p:nvSpPr>
        <p:spPr>
          <a:xfrm>
            <a:off x="311700" y="445025"/>
            <a:ext cx="85206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pt-PT" sz="1800"/>
              <a:t>We have several datasets with robot applications and historical bugs</a:t>
            </a:r>
            <a:endParaRPr b="1" sz="1800"/>
          </a:p>
        </p:txBody>
      </p:sp>
      <p:pic>
        <p:nvPicPr>
          <p:cNvPr id="272" name="Google Shape;272;p31"/>
          <p:cNvPicPr preferRelativeResize="0"/>
          <p:nvPr/>
        </p:nvPicPr>
        <p:blipFill>
          <a:blip r:embed="rId5">
            <a:alphaModFix/>
          </a:blip>
          <a:stretch>
            <a:fillRect/>
          </a:stretch>
        </p:blipFill>
        <p:spPr>
          <a:xfrm>
            <a:off x="6881116" y="1074638"/>
            <a:ext cx="2156068" cy="572700"/>
          </a:xfrm>
          <a:prstGeom prst="rect">
            <a:avLst/>
          </a:prstGeom>
          <a:noFill/>
          <a:ln>
            <a:noFill/>
          </a:ln>
        </p:spPr>
      </p:pic>
      <p:pic>
        <p:nvPicPr>
          <p:cNvPr id="273" name="Google Shape;273;p31"/>
          <p:cNvPicPr preferRelativeResize="0"/>
          <p:nvPr/>
        </p:nvPicPr>
        <p:blipFill>
          <a:blip r:embed="rId6">
            <a:alphaModFix/>
          </a:blip>
          <a:stretch>
            <a:fillRect/>
          </a:stretch>
        </p:blipFill>
        <p:spPr>
          <a:xfrm>
            <a:off x="830850" y="3093425"/>
            <a:ext cx="3063552" cy="1723251"/>
          </a:xfrm>
          <a:prstGeom prst="rect">
            <a:avLst/>
          </a:prstGeom>
          <a:noFill/>
          <a:ln>
            <a:noFill/>
          </a:ln>
          <a:effectLst>
            <a:outerShdw blurRad="57150" rotWithShape="0" algn="bl" dir="5400000" dist="19050">
              <a:srgbClr val="000000">
                <a:alpha val="50000"/>
              </a:srgbClr>
            </a:outerShdw>
          </a:effectLst>
        </p:spPr>
      </p:pic>
      <p:pic>
        <p:nvPicPr>
          <p:cNvPr id="274" name="Google Shape;274;p31"/>
          <p:cNvPicPr preferRelativeResize="0"/>
          <p:nvPr/>
        </p:nvPicPr>
        <p:blipFill>
          <a:blip r:embed="rId7">
            <a:alphaModFix/>
          </a:blip>
          <a:stretch>
            <a:fillRect/>
          </a:stretch>
        </p:blipFill>
        <p:spPr>
          <a:xfrm>
            <a:off x="388525" y="1163923"/>
            <a:ext cx="2583274" cy="1630900"/>
          </a:xfrm>
          <a:prstGeom prst="rect">
            <a:avLst/>
          </a:prstGeom>
          <a:noFill/>
          <a:ln>
            <a:noFill/>
          </a:ln>
          <a:effectLst>
            <a:outerShdw blurRad="57150" rotWithShape="0" algn="bl" dir="5400000" dist="19050">
              <a:srgbClr val="000000">
                <a:alpha val="50000"/>
              </a:srgbClr>
            </a:outerShdw>
          </a:effectLst>
        </p:spPr>
      </p:pic>
      <p:pic>
        <p:nvPicPr>
          <p:cNvPr id="275" name="Google Shape;275;p31"/>
          <p:cNvPicPr preferRelativeResize="0"/>
          <p:nvPr/>
        </p:nvPicPr>
        <p:blipFill rotWithShape="1">
          <a:blip r:embed="rId8">
            <a:alphaModFix/>
          </a:blip>
          <a:srcRect b="3829" l="1262" r="841" t="2764"/>
          <a:stretch/>
        </p:blipFill>
        <p:spPr>
          <a:xfrm>
            <a:off x="5646100" y="3214225"/>
            <a:ext cx="2644800" cy="148165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 name="Shape 58"/>
        <p:cNvGrpSpPr/>
        <p:nvPr/>
      </p:nvGrpSpPr>
      <p:grpSpPr>
        <a:xfrm>
          <a:off x="0" y="0"/>
          <a:ext cx="0" cy="0"/>
          <a:chOff x="0" y="0"/>
          <a:chExt cx="0" cy="0"/>
        </a:xfrm>
      </p:grpSpPr>
      <p:sp>
        <p:nvSpPr>
          <p:cNvPr id="59" name="Google Shape;59;p1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PT"/>
              <a:t>Context</a:t>
            </a:r>
            <a:endParaRPr/>
          </a:p>
        </p:txBody>
      </p:sp>
      <p:sp>
        <p:nvSpPr>
          <p:cNvPr id="60" name="Google Shape;60;p14"/>
          <p:cNvSpPr txBox="1"/>
          <p:nvPr>
            <p:ph idx="1" type="body"/>
          </p:nvPr>
        </p:nvSpPr>
        <p:spPr>
          <a:xfrm>
            <a:off x="311700" y="1152475"/>
            <a:ext cx="8520600" cy="15945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Char char="●"/>
            </a:pPr>
            <a:r>
              <a:rPr b="1" lang="pt-PT">
                <a:solidFill>
                  <a:schemeClr val="dk1"/>
                </a:solidFill>
              </a:rPr>
              <a:t>Evolutionary Program Synthesis from Refined and Dependent Types</a:t>
            </a:r>
            <a:endParaRPr b="1">
              <a:solidFill>
                <a:schemeClr val="dk1"/>
              </a:solidFill>
            </a:endParaRPr>
          </a:p>
          <a:p>
            <a:pPr indent="0" lvl="0" marL="457200" rtl="0" algn="l">
              <a:spcBef>
                <a:spcPts val="1600"/>
              </a:spcBef>
              <a:spcAft>
                <a:spcPts val="0"/>
              </a:spcAft>
              <a:buNone/>
            </a:pPr>
            <a:r>
              <a:rPr lang="pt-PT">
                <a:solidFill>
                  <a:schemeClr val="dk1"/>
                </a:solidFill>
              </a:rPr>
              <a:t>Use the type system to restrict the search space of valid and correct programs.</a:t>
            </a:r>
            <a:endParaRPr>
              <a:solidFill>
                <a:schemeClr val="dk1"/>
              </a:solidFill>
            </a:endParaRPr>
          </a:p>
          <a:p>
            <a:pPr indent="0" lvl="0" marL="457200" rtl="0" algn="l">
              <a:spcBef>
                <a:spcPts val="1600"/>
              </a:spcBef>
              <a:spcAft>
                <a:spcPts val="1600"/>
              </a:spcAft>
              <a:buNone/>
            </a:pPr>
            <a:r>
              <a:rPr b="1" lang="pt-PT">
                <a:solidFill>
                  <a:srgbClr val="A64D79"/>
                </a:solidFill>
              </a:rPr>
              <a:t>Æon</a:t>
            </a:r>
            <a:r>
              <a:rPr lang="pt-PT">
                <a:solidFill>
                  <a:schemeClr val="dk1"/>
                </a:solidFill>
              </a:rPr>
              <a:t> uses Refined Types to restrict the space of programs it can generate:</a:t>
            </a:r>
            <a:endParaRPr>
              <a:solidFill>
                <a:schemeClr val="dk1"/>
              </a:solidFill>
            </a:endParaRPr>
          </a:p>
        </p:txBody>
      </p:sp>
      <p:sp>
        <p:nvSpPr>
          <p:cNvPr id="61" name="Google Shape;61;p14"/>
          <p:cNvSpPr txBox="1"/>
          <p:nvPr>
            <p:ph idx="1" type="body"/>
          </p:nvPr>
        </p:nvSpPr>
        <p:spPr>
          <a:xfrm>
            <a:off x="311700" y="2956125"/>
            <a:ext cx="4260300" cy="159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pt-PT">
                <a:solidFill>
                  <a:schemeClr val="dk1"/>
                </a:solidFill>
              </a:rPr>
              <a:t>Restricted Refined Types</a:t>
            </a:r>
            <a:endParaRPr b="1">
              <a:solidFill>
                <a:schemeClr val="dk1"/>
              </a:solidFill>
            </a:endParaRPr>
          </a:p>
          <a:p>
            <a:pPr indent="0" lvl="0" marL="0" rtl="0" algn="l">
              <a:spcBef>
                <a:spcPts val="1600"/>
              </a:spcBef>
              <a:spcAft>
                <a:spcPts val="0"/>
              </a:spcAft>
              <a:buNone/>
            </a:pPr>
            <a:r>
              <a:rPr lang="pt-PT">
                <a:solidFill>
                  <a:schemeClr val="dk1"/>
                </a:solidFill>
              </a:rPr>
              <a:t>Types that are verifiable with a SMT Solver (z3).</a:t>
            </a:r>
            <a:endParaRPr>
              <a:solidFill>
                <a:schemeClr val="dk1"/>
              </a:solidFill>
            </a:endParaRPr>
          </a:p>
          <a:p>
            <a:pPr indent="0" lvl="0" marL="0" rtl="0" algn="l">
              <a:spcBef>
                <a:spcPts val="1600"/>
              </a:spcBef>
              <a:spcAft>
                <a:spcPts val="1600"/>
              </a:spcAft>
              <a:buNone/>
            </a:pPr>
            <a:r>
              <a:rPr lang="pt-PT">
                <a:solidFill>
                  <a:schemeClr val="dk1"/>
                </a:solidFill>
              </a:rPr>
              <a:t>Used to generate non-deterministic valid expressions from a given type.</a:t>
            </a:r>
            <a:endParaRPr>
              <a:solidFill>
                <a:schemeClr val="dk1"/>
              </a:solidFill>
            </a:endParaRPr>
          </a:p>
        </p:txBody>
      </p:sp>
      <p:sp>
        <p:nvSpPr>
          <p:cNvPr id="62" name="Google Shape;62;p14"/>
          <p:cNvSpPr txBox="1"/>
          <p:nvPr>
            <p:ph idx="1" type="body"/>
          </p:nvPr>
        </p:nvSpPr>
        <p:spPr>
          <a:xfrm>
            <a:off x="4743325" y="2956125"/>
            <a:ext cx="4260300" cy="181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pt-PT">
                <a:solidFill>
                  <a:schemeClr val="dk1"/>
                </a:solidFill>
              </a:rPr>
              <a:t>Non-Restricted Refined Types</a:t>
            </a:r>
            <a:endParaRPr b="1">
              <a:solidFill>
                <a:schemeClr val="dk1"/>
              </a:solidFill>
            </a:endParaRPr>
          </a:p>
          <a:p>
            <a:pPr indent="0" lvl="0" marL="0" rtl="0" algn="l">
              <a:spcBef>
                <a:spcPts val="1600"/>
              </a:spcBef>
              <a:spcAft>
                <a:spcPts val="0"/>
              </a:spcAft>
              <a:buNone/>
            </a:pPr>
            <a:r>
              <a:rPr lang="pt-PT">
                <a:solidFill>
                  <a:schemeClr val="dk1"/>
                </a:solidFill>
              </a:rPr>
              <a:t>Are used to ensure program correctness at runtime using inputs and outputs.</a:t>
            </a:r>
            <a:endParaRPr>
              <a:solidFill>
                <a:schemeClr val="dk1"/>
              </a:solidFill>
            </a:endParaRPr>
          </a:p>
          <a:p>
            <a:pPr indent="0" lvl="0" marL="0" rtl="0" algn="l">
              <a:spcBef>
                <a:spcPts val="1600"/>
              </a:spcBef>
              <a:spcAft>
                <a:spcPts val="1600"/>
              </a:spcAft>
              <a:buNone/>
            </a:pPr>
            <a:r>
              <a:rPr lang="pt-PT">
                <a:solidFill>
                  <a:schemeClr val="dk1"/>
                </a:solidFill>
              </a:rPr>
              <a:t>Used to evaluate the program correctness.</a:t>
            </a:r>
            <a:endParaRPr>
              <a:solidFill>
                <a:schemeClr val="dk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 name="Shape 66"/>
        <p:cNvGrpSpPr/>
        <p:nvPr/>
      </p:nvGrpSpPr>
      <p:grpSpPr>
        <a:xfrm>
          <a:off x="0" y="0"/>
          <a:ext cx="0" cy="0"/>
          <a:chOff x="0" y="0"/>
          <a:chExt cx="0" cy="0"/>
        </a:xfrm>
      </p:grpSpPr>
      <p:sp>
        <p:nvSpPr>
          <p:cNvPr id="67" name="Google Shape;67;p1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PT"/>
              <a:t>Context</a:t>
            </a:r>
            <a:endParaRPr/>
          </a:p>
        </p:txBody>
      </p:sp>
      <p:sp>
        <p:nvSpPr>
          <p:cNvPr id="68" name="Google Shape;68;p15"/>
          <p:cNvSpPr txBox="1"/>
          <p:nvPr>
            <p:ph idx="1" type="body"/>
          </p:nvPr>
        </p:nvSpPr>
        <p:spPr>
          <a:xfrm>
            <a:off x="311700" y="1152475"/>
            <a:ext cx="8520600" cy="3533700"/>
          </a:xfrm>
          <a:prstGeom prst="rect">
            <a:avLst/>
          </a:prstGeom>
        </p:spPr>
        <p:txBody>
          <a:bodyPr anchorCtr="0" anchor="t" bIns="91425" lIns="91425" spcFirstLastPara="1" rIns="91425" wrap="square" tIns="91425">
            <a:noAutofit/>
          </a:bodyPr>
          <a:lstStyle/>
          <a:p>
            <a:pPr indent="0" lvl="0" marL="0" rtl="0" algn="l">
              <a:lnSpc>
                <a:spcPct val="90000"/>
              </a:lnSpc>
              <a:spcBef>
                <a:spcPts val="800"/>
              </a:spcBef>
              <a:spcAft>
                <a:spcPts val="0"/>
              </a:spcAft>
              <a:buClr>
                <a:schemeClr val="dk1"/>
              </a:buClr>
              <a:buSzPts val="1100"/>
              <a:buFont typeface="Arial"/>
              <a:buNone/>
            </a:pPr>
            <a:r>
              <a:rPr b="1" lang="pt-PT" sz="1800">
                <a:solidFill>
                  <a:srgbClr val="49494C"/>
                </a:solidFill>
              </a:rPr>
              <a:t>type</a:t>
            </a:r>
            <a:r>
              <a:rPr lang="pt-PT" sz="1800">
                <a:solidFill>
                  <a:srgbClr val="49494C"/>
                </a:solidFill>
              </a:rPr>
              <a:t> </a:t>
            </a:r>
            <a:r>
              <a:rPr b="1" lang="pt-PT" sz="1800">
                <a:solidFill>
                  <a:srgbClr val="C55A11"/>
                </a:solidFill>
              </a:rPr>
              <a:t>Key</a:t>
            </a:r>
            <a:r>
              <a:rPr lang="pt-PT" sz="1800">
                <a:solidFill>
                  <a:srgbClr val="49494C"/>
                </a:solidFill>
              </a:rPr>
              <a:t> {</a:t>
            </a:r>
            <a:endParaRPr sz="1800">
              <a:solidFill>
                <a:srgbClr val="49494C"/>
              </a:solidFill>
            </a:endParaRPr>
          </a:p>
          <a:p>
            <a:pPr indent="0" lvl="0" marL="0" rtl="0" algn="l">
              <a:lnSpc>
                <a:spcPct val="90000"/>
              </a:lnSpc>
              <a:spcBef>
                <a:spcPts val="800"/>
              </a:spcBef>
              <a:spcAft>
                <a:spcPts val="0"/>
              </a:spcAft>
              <a:buClr>
                <a:schemeClr val="dk1"/>
              </a:buClr>
              <a:buSzPts val="1100"/>
              <a:buFont typeface="Arial"/>
              <a:buNone/>
            </a:pPr>
            <a:r>
              <a:rPr lang="pt-PT" sz="1800">
                <a:solidFill>
                  <a:srgbClr val="49494C"/>
                </a:solidFill>
              </a:rPr>
              <a:t>	{key : </a:t>
            </a:r>
            <a:r>
              <a:rPr b="1" lang="pt-PT" sz="1800">
                <a:solidFill>
                  <a:srgbClr val="FFC000"/>
                </a:solidFill>
              </a:rPr>
              <a:t>Integer</a:t>
            </a:r>
            <a:r>
              <a:rPr lang="pt-PT" sz="1800">
                <a:solidFill>
                  <a:srgbClr val="49494C"/>
                </a:solidFill>
              </a:rPr>
              <a:t> | key &gt;= 0 &amp;&amp; key &lt;= 1024};</a:t>
            </a:r>
            <a:endParaRPr sz="1800">
              <a:solidFill>
                <a:srgbClr val="49494C"/>
              </a:solidFill>
            </a:endParaRPr>
          </a:p>
          <a:p>
            <a:pPr indent="0" lvl="0" marL="0" rtl="0" algn="l">
              <a:lnSpc>
                <a:spcPct val="90000"/>
              </a:lnSpc>
              <a:spcBef>
                <a:spcPts val="800"/>
              </a:spcBef>
              <a:spcAft>
                <a:spcPts val="0"/>
              </a:spcAft>
              <a:buClr>
                <a:schemeClr val="dk1"/>
              </a:buClr>
              <a:buSzPts val="1100"/>
              <a:buFont typeface="Arial"/>
              <a:buNone/>
            </a:pPr>
            <a:r>
              <a:rPr lang="pt-PT" sz="1800">
                <a:solidFill>
                  <a:srgbClr val="49494C"/>
                </a:solidFill>
              </a:rPr>
              <a:t>}</a:t>
            </a:r>
            <a:endParaRPr sz="1800">
              <a:solidFill>
                <a:srgbClr val="49494C"/>
              </a:solidFill>
            </a:endParaRPr>
          </a:p>
          <a:p>
            <a:pPr indent="0" lvl="0" marL="0" rtl="0" algn="l">
              <a:lnSpc>
                <a:spcPct val="90000"/>
              </a:lnSpc>
              <a:spcBef>
                <a:spcPts val="800"/>
              </a:spcBef>
              <a:spcAft>
                <a:spcPts val="0"/>
              </a:spcAft>
              <a:buClr>
                <a:schemeClr val="dk1"/>
              </a:buClr>
              <a:buSzPts val="1100"/>
              <a:buFont typeface="Arial"/>
              <a:buNone/>
            </a:pPr>
            <a:r>
              <a:rPr b="1" lang="pt-PT" sz="1800">
                <a:solidFill>
                  <a:srgbClr val="49494C"/>
                </a:solidFill>
              </a:rPr>
              <a:t>decrypt(</a:t>
            </a:r>
            <a:r>
              <a:rPr lang="pt-PT" sz="1800">
                <a:solidFill>
                  <a:srgbClr val="49494C"/>
                </a:solidFill>
              </a:rPr>
              <a:t>i : </a:t>
            </a:r>
            <a:r>
              <a:rPr b="1" lang="pt-PT" sz="1800">
                <a:solidFill>
                  <a:srgbClr val="FFC000"/>
                </a:solidFill>
              </a:rPr>
              <a:t>Integer</a:t>
            </a:r>
            <a:r>
              <a:rPr lang="pt-PT" sz="1800">
                <a:solidFill>
                  <a:srgbClr val="49494C"/>
                </a:solidFill>
              </a:rPr>
              <a:t>, k : </a:t>
            </a:r>
            <a:r>
              <a:rPr b="1" lang="pt-PT" sz="1800">
                <a:solidFill>
                  <a:srgbClr val="C55A11"/>
                </a:solidFill>
              </a:rPr>
              <a:t>Key</a:t>
            </a:r>
            <a:r>
              <a:rPr b="1" lang="pt-PT" sz="1800">
                <a:solidFill>
                  <a:srgbClr val="49494C"/>
                </a:solidFill>
              </a:rPr>
              <a:t>)</a:t>
            </a:r>
            <a:r>
              <a:rPr lang="pt-PT" sz="1800">
                <a:solidFill>
                  <a:srgbClr val="49494C"/>
                </a:solidFill>
              </a:rPr>
              <a:t> → {j : </a:t>
            </a:r>
            <a:r>
              <a:rPr b="1" lang="pt-PT" sz="1800">
                <a:solidFill>
                  <a:srgbClr val="FFC000"/>
                </a:solidFill>
              </a:rPr>
              <a:t>Integer</a:t>
            </a:r>
            <a:r>
              <a:rPr lang="pt-PT" sz="1800">
                <a:solidFill>
                  <a:srgbClr val="49494C"/>
                </a:solidFill>
              </a:rPr>
              <a:t> | j &gt; 0} {</a:t>
            </a:r>
            <a:endParaRPr sz="1800">
              <a:solidFill>
                <a:srgbClr val="49494C"/>
              </a:solidFill>
            </a:endParaRPr>
          </a:p>
          <a:p>
            <a:pPr indent="0" lvl="0" marL="0" rtl="0" algn="l">
              <a:lnSpc>
                <a:spcPct val="90000"/>
              </a:lnSpc>
              <a:spcBef>
                <a:spcPts val="800"/>
              </a:spcBef>
              <a:spcAft>
                <a:spcPts val="0"/>
              </a:spcAft>
              <a:buClr>
                <a:schemeClr val="dk1"/>
              </a:buClr>
              <a:buSzPts val="1100"/>
              <a:buFont typeface="Arial"/>
              <a:buNone/>
            </a:pPr>
            <a:r>
              <a:rPr lang="pt-PT" sz="1800">
                <a:solidFill>
                  <a:srgbClr val="49494C"/>
                </a:solidFill>
              </a:rPr>
              <a:t>    	i – </a:t>
            </a:r>
            <a:r>
              <a:rPr lang="pt-PT" sz="1800">
                <a:solidFill>
                  <a:srgbClr val="2F5597"/>
                </a:solidFill>
              </a:rPr>
              <a:t>getKey</a:t>
            </a:r>
            <a:r>
              <a:rPr lang="pt-PT" sz="1800">
                <a:solidFill>
                  <a:srgbClr val="49494C"/>
                </a:solidFill>
              </a:rPr>
              <a:t>(k);</a:t>
            </a:r>
            <a:endParaRPr sz="1800">
              <a:solidFill>
                <a:srgbClr val="49494C"/>
              </a:solidFill>
            </a:endParaRPr>
          </a:p>
          <a:p>
            <a:pPr indent="0" lvl="0" marL="0" rtl="0" algn="l">
              <a:lnSpc>
                <a:spcPct val="90000"/>
              </a:lnSpc>
              <a:spcBef>
                <a:spcPts val="800"/>
              </a:spcBef>
              <a:spcAft>
                <a:spcPts val="0"/>
              </a:spcAft>
              <a:buClr>
                <a:schemeClr val="dk1"/>
              </a:buClr>
              <a:buSzPts val="1100"/>
              <a:buFont typeface="Arial"/>
              <a:buNone/>
            </a:pPr>
            <a:r>
              <a:rPr lang="pt-PT" sz="1800">
                <a:solidFill>
                  <a:srgbClr val="49494C"/>
                </a:solidFill>
              </a:rPr>
              <a:t>}</a:t>
            </a:r>
            <a:endParaRPr sz="1800">
              <a:solidFill>
                <a:srgbClr val="49494C"/>
              </a:solidFill>
            </a:endParaRPr>
          </a:p>
          <a:p>
            <a:pPr indent="0" lvl="0" marL="0" rtl="0" algn="l">
              <a:lnSpc>
                <a:spcPct val="90000"/>
              </a:lnSpc>
              <a:spcBef>
                <a:spcPts val="800"/>
              </a:spcBef>
              <a:spcAft>
                <a:spcPts val="0"/>
              </a:spcAft>
              <a:buClr>
                <a:schemeClr val="dk1"/>
              </a:buClr>
              <a:buSzPts val="1100"/>
              <a:buFont typeface="Arial"/>
              <a:buNone/>
            </a:pPr>
            <a:r>
              <a:rPr b="1" lang="pt-PT" sz="1800">
                <a:solidFill>
                  <a:srgbClr val="49494C"/>
                </a:solidFill>
              </a:rPr>
              <a:t>encrypt(</a:t>
            </a:r>
            <a:r>
              <a:rPr lang="pt-PT" sz="1800">
                <a:solidFill>
                  <a:srgbClr val="49494C"/>
                </a:solidFill>
              </a:rPr>
              <a:t>i : </a:t>
            </a:r>
            <a:r>
              <a:rPr b="1" lang="pt-PT" sz="1800">
                <a:solidFill>
                  <a:srgbClr val="FFC000"/>
                </a:solidFill>
              </a:rPr>
              <a:t>Integer</a:t>
            </a:r>
            <a:r>
              <a:rPr lang="pt-PT" sz="1800">
                <a:solidFill>
                  <a:srgbClr val="49494C"/>
                </a:solidFill>
              </a:rPr>
              <a:t>, k : </a:t>
            </a:r>
            <a:r>
              <a:rPr b="1" lang="pt-PT" sz="1800">
                <a:solidFill>
                  <a:srgbClr val="C55A11"/>
                </a:solidFill>
              </a:rPr>
              <a:t>Key</a:t>
            </a:r>
            <a:r>
              <a:rPr b="1" lang="pt-PT" sz="1800">
                <a:solidFill>
                  <a:srgbClr val="49494C"/>
                </a:solidFill>
              </a:rPr>
              <a:t>)</a:t>
            </a:r>
            <a:r>
              <a:rPr lang="pt-PT" sz="1800">
                <a:solidFill>
                  <a:srgbClr val="49494C"/>
                </a:solidFill>
              </a:rPr>
              <a:t> → {j : </a:t>
            </a:r>
            <a:r>
              <a:rPr b="1" lang="pt-PT" sz="1800">
                <a:solidFill>
                  <a:srgbClr val="FFC000"/>
                </a:solidFill>
              </a:rPr>
              <a:t>Integer</a:t>
            </a:r>
            <a:r>
              <a:rPr lang="pt-PT" sz="1800">
                <a:solidFill>
                  <a:srgbClr val="49494C"/>
                </a:solidFill>
              </a:rPr>
              <a:t> | i == </a:t>
            </a:r>
            <a:r>
              <a:rPr lang="pt-PT" sz="1800">
                <a:solidFill>
                  <a:srgbClr val="2F5597"/>
                </a:solidFill>
              </a:rPr>
              <a:t>decrypt</a:t>
            </a:r>
            <a:r>
              <a:rPr lang="pt-PT" sz="1800">
                <a:solidFill>
                  <a:srgbClr val="49494C"/>
                </a:solidFill>
              </a:rPr>
              <a:t>(j, k.</a:t>
            </a:r>
            <a:r>
              <a:rPr lang="pt-PT" sz="1800">
                <a:solidFill>
                  <a:srgbClr val="2F5597"/>
                </a:solidFill>
              </a:rPr>
              <a:t>key</a:t>
            </a:r>
            <a:r>
              <a:rPr lang="pt-PT" sz="1800">
                <a:solidFill>
                  <a:srgbClr val="49494C"/>
                </a:solidFill>
              </a:rPr>
              <a:t>)} {</a:t>
            </a:r>
            <a:endParaRPr sz="1800">
              <a:solidFill>
                <a:srgbClr val="49494C"/>
              </a:solidFill>
            </a:endParaRPr>
          </a:p>
          <a:p>
            <a:pPr indent="0" lvl="0" marL="0" rtl="0" algn="l">
              <a:lnSpc>
                <a:spcPct val="90000"/>
              </a:lnSpc>
              <a:spcBef>
                <a:spcPts val="800"/>
              </a:spcBef>
              <a:spcAft>
                <a:spcPts val="0"/>
              </a:spcAft>
              <a:buClr>
                <a:schemeClr val="dk1"/>
              </a:buClr>
              <a:buSzPts val="1100"/>
              <a:buFont typeface="Arial"/>
              <a:buNone/>
            </a:pPr>
            <a:r>
              <a:rPr lang="pt-PT" sz="1800">
                <a:solidFill>
                  <a:srgbClr val="49494C"/>
                </a:solidFill>
              </a:rPr>
              <a:t>    	i + </a:t>
            </a:r>
            <a:r>
              <a:rPr lang="pt-PT" sz="1800">
                <a:solidFill>
                  <a:srgbClr val="2F5597"/>
                </a:solidFill>
              </a:rPr>
              <a:t>getKey</a:t>
            </a:r>
            <a:r>
              <a:rPr lang="pt-PT" sz="1800">
                <a:solidFill>
                  <a:srgbClr val="49494C"/>
                </a:solidFill>
              </a:rPr>
              <a:t>(k);</a:t>
            </a:r>
            <a:endParaRPr sz="1800">
              <a:solidFill>
                <a:srgbClr val="49494C"/>
              </a:solidFill>
            </a:endParaRPr>
          </a:p>
          <a:p>
            <a:pPr indent="0" lvl="0" marL="0" rtl="0" algn="l">
              <a:lnSpc>
                <a:spcPct val="90000"/>
              </a:lnSpc>
              <a:spcBef>
                <a:spcPts val="800"/>
              </a:spcBef>
              <a:spcAft>
                <a:spcPts val="0"/>
              </a:spcAft>
              <a:buClr>
                <a:schemeClr val="dk1"/>
              </a:buClr>
              <a:buSzPts val="1100"/>
              <a:buFont typeface="Arial"/>
              <a:buNone/>
            </a:pPr>
            <a:r>
              <a:rPr lang="pt-PT" sz="1800">
                <a:solidFill>
                  <a:srgbClr val="49494C"/>
                </a:solidFill>
              </a:rPr>
              <a:t>}</a:t>
            </a:r>
            <a:endParaRPr sz="1800">
              <a:solidFill>
                <a:srgbClr val="49494C"/>
              </a:solidFill>
            </a:endParaRPr>
          </a:p>
          <a:p>
            <a:pPr indent="0" lvl="0" marL="457200" rtl="0" algn="l">
              <a:spcBef>
                <a:spcPts val="0"/>
              </a:spcBef>
              <a:spcAft>
                <a:spcPts val="1600"/>
              </a:spcAft>
              <a:buNone/>
            </a:pPr>
            <a:r>
              <a:t/>
            </a:r>
            <a:endParaRPr b="1"/>
          </a:p>
        </p:txBody>
      </p:sp>
      <p:cxnSp>
        <p:nvCxnSpPr>
          <p:cNvPr id="69" name="Google Shape;69;p15"/>
          <p:cNvCxnSpPr/>
          <p:nvPr/>
        </p:nvCxnSpPr>
        <p:spPr>
          <a:xfrm flipH="1">
            <a:off x="5080200" y="1897200"/>
            <a:ext cx="1461600" cy="527100"/>
          </a:xfrm>
          <a:prstGeom prst="straightConnector1">
            <a:avLst/>
          </a:prstGeom>
          <a:noFill/>
          <a:ln cap="flat" cmpd="sng" w="9525">
            <a:solidFill>
              <a:srgbClr val="FF9900"/>
            </a:solidFill>
            <a:prstDash val="solid"/>
            <a:round/>
            <a:headEnd len="med" w="med" type="none"/>
            <a:tailEnd len="med" w="med" type="triangle"/>
          </a:ln>
        </p:spPr>
      </p:cxnSp>
      <p:sp>
        <p:nvSpPr>
          <p:cNvPr id="70" name="Google Shape;70;p15"/>
          <p:cNvSpPr txBox="1"/>
          <p:nvPr/>
        </p:nvSpPr>
        <p:spPr>
          <a:xfrm>
            <a:off x="6541800" y="1693425"/>
            <a:ext cx="2142900" cy="40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PT"/>
              <a:t>Restricted Refined Type</a:t>
            </a:r>
            <a:endParaRPr/>
          </a:p>
        </p:txBody>
      </p:sp>
      <p:cxnSp>
        <p:nvCxnSpPr>
          <p:cNvPr id="71" name="Google Shape;71;p15"/>
          <p:cNvCxnSpPr/>
          <p:nvPr/>
        </p:nvCxnSpPr>
        <p:spPr>
          <a:xfrm flipH="1">
            <a:off x="5822850" y="3012250"/>
            <a:ext cx="1461600" cy="527100"/>
          </a:xfrm>
          <a:prstGeom prst="straightConnector1">
            <a:avLst/>
          </a:prstGeom>
          <a:noFill/>
          <a:ln cap="flat" cmpd="sng" w="9525">
            <a:solidFill>
              <a:srgbClr val="FF9900"/>
            </a:solidFill>
            <a:prstDash val="solid"/>
            <a:round/>
            <a:headEnd len="med" w="med" type="none"/>
            <a:tailEnd len="med" w="med" type="triangle"/>
          </a:ln>
        </p:spPr>
      </p:cxnSp>
      <p:sp>
        <p:nvSpPr>
          <p:cNvPr id="72" name="Google Shape;72;p15"/>
          <p:cNvSpPr txBox="1"/>
          <p:nvPr/>
        </p:nvSpPr>
        <p:spPr>
          <a:xfrm>
            <a:off x="7284450" y="2776525"/>
            <a:ext cx="1548000" cy="40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PT"/>
              <a:t>Non-restricted Refined</a:t>
            </a:r>
            <a:r>
              <a:rPr lang="pt-PT"/>
              <a:t> Type</a:t>
            </a:r>
            <a:endParaRPr/>
          </a:p>
        </p:txBody>
      </p:sp>
      <p:sp>
        <p:nvSpPr>
          <p:cNvPr id="73" name="Google Shape;73;p15"/>
          <p:cNvSpPr txBox="1"/>
          <p:nvPr/>
        </p:nvSpPr>
        <p:spPr>
          <a:xfrm>
            <a:off x="2107325" y="2804725"/>
            <a:ext cx="428700" cy="351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pt-PT">
                <a:solidFill>
                  <a:srgbClr val="FF0000"/>
                </a:solidFill>
              </a:rPr>
              <a:t>✗</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 name="Shape 77"/>
        <p:cNvGrpSpPr/>
        <p:nvPr/>
      </p:nvGrpSpPr>
      <p:grpSpPr>
        <a:xfrm>
          <a:off x="0" y="0"/>
          <a:ext cx="0" cy="0"/>
          <a:chOff x="0" y="0"/>
          <a:chExt cx="0" cy="0"/>
        </a:xfrm>
      </p:grpSpPr>
      <p:sp>
        <p:nvSpPr>
          <p:cNvPr id="78" name="Google Shape;78;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PT"/>
              <a:t>Context</a:t>
            </a:r>
            <a:endParaRPr/>
          </a:p>
        </p:txBody>
      </p:sp>
      <p:sp>
        <p:nvSpPr>
          <p:cNvPr id="79" name="Google Shape;79;p16"/>
          <p:cNvSpPr txBox="1"/>
          <p:nvPr>
            <p:ph idx="1" type="body"/>
          </p:nvPr>
        </p:nvSpPr>
        <p:spPr>
          <a:xfrm>
            <a:off x="311700" y="1152475"/>
            <a:ext cx="8520600" cy="3533700"/>
          </a:xfrm>
          <a:prstGeom prst="rect">
            <a:avLst/>
          </a:prstGeom>
        </p:spPr>
        <p:txBody>
          <a:bodyPr anchorCtr="0" anchor="t" bIns="91425" lIns="91425" spcFirstLastPara="1" rIns="91425" wrap="square" tIns="91425">
            <a:noAutofit/>
          </a:bodyPr>
          <a:lstStyle/>
          <a:p>
            <a:pPr indent="0" lvl="0" marL="0" rtl="0" algn="l">
              <a:lnSpc>
                <a:spcPct val="90000"/>
              </a:lnSpc>
              <a:spcBef>
                <a:spcPts val="800"/>
              </a:spcBef>
              <a:spcAft>
                <a:spcPts val="0"/>
              </a:spcAft>
              <a:buClr>
                <a:schemeClr val="dk1"/>
              </a:buClr>
              <a:buSzPts val="1100"/>
              <a:buFont typeface="Arial"/>
              <a:buNone/>
            </a:pPr>
            <a:r>
              <a:rPr b="1" lang="pt-PT">
                <a:solidFill>
                  <a:srgbClr val="49494C"/>
                </a:solidFill>
              </a:rPr>
              <a:t>import </a:t>
            </a:r>
            <a:r>
              <a:rPr lang="pt-PT">
                <a:solidFill>
                  <a:srgbClr val="49494C"/>
                </a:solidFill>
              </a:rPr>
              <a:t>arrays;</a:t>
            </a:r>
            <a:endParaRPr>
              <a:solidFill>
                <a:srgbClr val="49494C"/>
              </a:solidFill>
            </a:endParaRPr>
          </a:p>
          <a:p>
            <a:pPr indent="0" lvl="0" marL="0" rtl="0" algn="l">
              <a:lnSpc>
                <a:spcPct val="90000"/>
              </a:lnSpc>
              <a:spcBef>
                <a:spcPts val="800"/>
              </a:spcBef>
              <a:spcAft>
                <a:spcPts val="0"/>
              </a:spcAft>
              <a:buClr>
                <a:schemeClr val="dk1"/>
              </a:buClr>
              <a:buSzPts val="1100"/>
              <a:buFont typeface="Arial"/>
              <a:buNone/>
            </a:pPr>
            <a:r>
              <a:t/>
            </a:r>
            <a:endParaRPr>
              <a:solidFill>
                <a:srgbClr val="49494C"/>
              </a:solidFill>
            </a:endParaRPr>
          </a:p>
          <a:p>
            <a:pPr indent="0" lvl="0" marL="0" rtl="0" algn="l">
              <a:lnSpc>
                <a:spcPct val="90000"/>
              </a:lnSpc>
              <a:spcBef>
                <a:spcPts val="800"/>
              </a:spcBef>
              <a:spcAft>
                <a:spcPts val="0"/>
              </a:spcAft>
              <a:buClr>
                <a:schemeClr val="dk1"/>
              </a:buClr>
              <a:buSzPts val="1100"/>
              <a:buFont typeface="Arial"/>
              <a:buNone/>
            </a:pPr>
            <a:r>
              <a:rPr b="1" lang="pt-PT">
                <a:solidFill>
                  <a:srgbClr val="49494C"/>
                </a:solidFill>
              </a:rPr>
              <a:t>sort&lt;T&gt;</a:t>
            </a:r>
            <a:r>
              <a:rPr lang="pt-PT">
                <a:solidFill>
                  <a:srgbClr val="49494C"/>
                </a:solidFill>
              </a:rPr>
              <a:t>(array : </a:t>
            </a:r>
            <a:r>
              <a:rPr b="1" lang="pt-PT">
                <a:solidFill>
                  <a:srgbClr val="C55A11"/>
                </a:solidFill>
              </a:rPr>
              <a:t>Array&lt;T&gt;</a:t>
            </a:r>
            <a:r>
              <a:rPr lang="pt-PT">
                <a:solidFill>
                  <a:srgbClr val="49494C"/>
                </a:solidFill>
              </a:rPr>
              <a:t>) </a:t>
            </a:r>
            <a:r>
              <a:rPr lang="pt-PT">
                <a:solidFill>
                  <a:schemeClr val="dk1"/>
                </a:solidFill>
              </a:rPr>
              <a:t>→</a:t>
            </a:r>
            <a:r>
              <a:rPr lang="pt-PT">
                <a:solidFill>
                  <a:srgbClr val="49494C"/>
                </a:solidFill>
              </a:rPr>
              <a:t> out : </a:t>
            </a:r>
            <a:r>
              <a:rPr b="1" lang="pt-PT">
                <a:solidFill>
                  <a:srgbClr val="C55A11"/>
                </a:solidFill>
              </a:rPr>
              <a:t>Array&lt;T&gt;</a:t>
            </a:r>
            <a:r>
              <a:rPr lang="pt-PT">
                <a:solidFill>
                  <a:srgbClr val="49494C"/>
                </a:solidFill>
              </a:rPr>
              <a:t> </a:t>
            </a:r>
            <a:r>
              <a:rPr b="1" lang="pt-PT">
                <a:solidFill>
                  <a:srgbClr val="49494C"/>
                </a:solidFill>
              </a:rPr>
              <a:t>where </a:t>
            </a:r>
            <a:r>
              <a:rPr lang="pt-PT">
                <a:solidFill>
                  <a:srgbClr val="49494C"/>
                </a:solidFill>
              </a:rPr>
              <a:t>{array.</a:t>
            </a:r>
            <a:r>
              <a:rPr lang="pt-PT">
                <a:solidFill>
                  <a:srgbClr val="2F5597"/>
                </a:solidFill>
              </a:rPr>
              <a:t>size</a:t>
            </a:r>
            <a:r>
              <a:rPr lang="pt-PT">
                <a:solidFill>
                  <a:srgbClr val="49494C"/>
                </a:solidFill>
              </a:rPr>
              <a:t> == out.</a:t>
            </a:r>
            <a:r>
              <a:rPr lang="pt-PT">
                <a:solidFill>
                  <a:srgbClr val="2F5597"/>
                </a:solidFill>
              </a:rPr>
              <a:t>size</a:t>
            </a:r>
            <a:r>
              <a:rPr lang="pt-PT">
                <a:solidFill>
                  <a:srgbClr val="49494C"/>
                </a:solidFill>
              </a:rPr>
              <a:t> </a:t>
            </a:r>
            <a:r>
              <a:rPr b="1" lang="pt-PT">
                <a:solidFill>
                  <a:srgbClr val="C00000"/>
                </a:solidFill>
              </a:rPr>
              <a:t>and</a:t>
            </a:r>
            <a:endParaRPr b="1">
              <a:solidFill>
                <a:srgbClr val="C00000"/>
              </a:solidFill>
            </a:endParaRPr>
          </a:p>
          <a:p>
            <a:pPr indent="0" lvl="0" marL="0" rtl="0" algn="l">
              <a:lnSpc>
                <a:spcPct val="90000"/>
              </a:lnSpc>
              <a:spcBef>
                <a:spcPts val="800"/>
              </a:spcBef>
              <a:spcAft>
                <a:spcPts val="0"/>
              </a:spcAft>
              <a:buClr>
                <a:schemeClr val="dk1"/>
              </a:buClr>
              <a:buSzPts val="1100"/>
              <a:buFont typeface="Arial"/>
              <a:buNone/>
            </a:pPr>
            <a:r>
              <a:rPr lang="pt-PT">
                <a:solidFill>
                  <a:srgbClr val="49494C"/>
                </a:solidFill>
              </a:rPr>
              <a:t>      	  	  	  </a:t>
            </a:r>
            <a:r>
              <a:rPr lang="pt-PT">
                <a:solidFill>
                  <a:srgbClr val="2F5597"/>
                </a:solidFill>
              </a:rPr>
              <a:t>elems</a:t>
            </a:r>
            <a:r>
              <a:rPr lang="pt-PT">
                <a:solidFill>
                  <a:srgbClr val="49494C"/>
                </a:solidFill>
              </a:rPr>
              <a:t>(array) == </a:t>
            </a:r>
            <a:r>
              <a:rPr lang="pt-PT">
                <a:solidFill>
                  <a:srgbClr val="2F5597"/>
                </a:solidFill>
              </a:rPr>
              <a:t>elems</a:t>
            </a:r>
            <a:r>
              <a:rPr lang="pt-PT">
                <a:solidFill>
                  <a:srgbClr val="49494C"/>
                </a:solidFill>
              </a:rPr>
              <a:t>(out) </a:t>
            </a:r>
            <a:r>
              <a:rPr b="1" lang="pt-PT">
                <a:solidFill>
                  <a:srgbClr val="C00000"/>
                </a:solidFill>
              </a:rPr>
              <a:t>and</a:t>
            </a:r>
            <a:endParaRPr b="1">
              <a:solidFill>
                <a:srgbClr val="C00000"/>
              </a:solidFill>
            </a:endParaRPr>
          </a:p>
          <a:p>
            <a:pPr indent="0" lvl="0" marL="0" rtl="0" algn="l">
              <a:lnSpc>
                <a:spcPct val="90000"/>
              </a:lnSpc>
              <a:spcBef>
                <a:spcPts val="800"/>
              </a:spcBef>
              <a:spcAft>
                <a:spcPts val="0"/>
              </a:spcAft>
              <a:buClr>
                <a:schemeClr val="dk1"/>
              </a:buClr>
              <a:buSzPts val="1100"/>
              <a:buFont typeface="Arial"/>
              <a:buNone/>
            </a:pPr>
            <a:r>
              <a:rPr lang="pt-PT">
                <a:solidFill>
                  <a:srgbClr val="49494C"/>
                </a:solidFill>
              </a:rPr>
              <a:t>                     	  </a:t>
            </a:r>
            <a:r>
              <a:rPr lang="pt-PT">
                <a:solidFill>
                  <a:srgbClr val="2F5597"/>
                </a:solidFill>
              </a:rPr>
              <a:t>forall</a:t>
            </a:r>
            <a:r>
              <a:rPr lang="pt-PT">
                <a:solidFill>
                  <a:srgbClr val="49494C"/>
                </a:solidFill>
              </a:rPr>
              <a:t>(</a:t>
            </a:r>
            <a:r>
              <a:rPr lang="pt-PT">
                <a:solidFill>
                  <a:srgbClr val="2F5597"/>
                </a:solidFill>
              </a:rPr>
              <a:t>range</a:t>
            </a:r>
            <a:r>
              <a:rPr lang="pt-PT">
                <a:solidFill>
                  <a:srgbClr val="49494C"/>
                </a:solidFill>
              </a:rPr>
              <a:t>(out.size - 1), \i:</a:t>
            </a:r>
            <a:r>
              <a:rPr b="1" lang="pt-PT">
                <a:solidFill>
                  <a:srgbClr val="FFC000"/>
                </a:solidFill>
              </a:rPr>
              <a:t>Integer</a:t>
            </a:r>
            <a:r>
              <a:rPr lang="pt-PT">
                <a:solidFill>
                  <a:srgbClr val="49494C"/>
                </a:solidFill>
              </a:rPr>
              <a:t> </a:t>
            </a:r>
            <a:r>
              <a:rPr lang="pt-PT">
                <a:solidFill>
                  <a:schemeClr val="dk1"/>
                </a:solidFill>
              </a:rPr>
              <a:t>→</a:t>
            </a:r>
            <a:r>
              <a:rPr lang="pt-PT">
                <a:solidFill>
                  <a:srgbClr val="49494C"/>
                </a:solidFill>
              </a:rPr>
              <a:t> </a:t>
            </a:r>
            <a:r>
              <a:rPr lang="pt-PT">
                <a:solidFill>
                  <a:srgbClr val="2F5597"/>
                </a:solidFill>
              </a:rPr>
              <a:t>elemAt</a:t>
            </a:r>
            <a:r>
              <a:rPr lang="pt-PT">
                <a:solidFill>
                  <a:srgbClr val="49494C"/>
                </a:solidFill>
              </a:rPr>
              <a:t>(out, i) &lt;= </a:t>
            </a:r>
            <a:r>
              <a:rPr lang="pt-PT">
                <a:solidFill>
                  <a:srgbClr val="2F5597"/>
                </a:solidFill>
              </a:rPr>
              <a:t>elemAt</a:t>
            </a:r>
            <a:r>
              <a:rPr lang="pt-PT">
                <a:solidFill>
                  <a:srgbClr val="49494C"/>
                </a:solidFill>
              </a:rPr>
              <a:t>(out, i + 1))}</a:t>
            </a:r>
            <a:r>
              <a:rPr b="1" lang="pt-PT">
                <a:solidFill>
                  <a:srgbClr val="49494C"/>
                </a:solidFill>
              </a:rPr>
              <a:t> </a:t>
            </a:r>
            <a:r>
              <a:rPr lang="pt-PT">
                <a:solidFill>
                  <a:srgbClr val="49494C"/>
                </a:solidFill>
              </a:rPr>
              <a:t>{</a:t>
            </a:r>
            <a:endParaRPr>
              <a:solidFill>
                <a:srgbClr val="49494C"/>
              </a:solidFill>
            </a:endParaRPr>
          </a:p>
          <a:p>
            <a:pPr indent="0" lvl="0" marL="0" rtl="0" algn="l">
              <a:lnSpc>
                <a:spcPct val="90000"/>
              </a:lnSpc>
              <a:spcBef>
                <a:spcPts val="800"/>
              </a:spcBef>
              <a:spcAft>
                <a:spcPts val="0"/>
              </a:spcAft>
              <a:buClr>
                <a:schemeClr val="dk1"/>
              </a:buClr>
              <a:buSzPts val="1100"/>
              <a:buFont typeface="Arial"/>
              <a:buNone/>
            </a:pPr>
            <a:r>
              <a:rPr lang="pt-PT">
                <a:solidFill>
                  <a:srgbClr val="49494C"/>
                </a:solidFill>
              </a:rPr>
              <a:t>    	</a:t>
            </a:r>
            <a:r>
              <a:rPr lang="pt-PT">
                <a:solidFill>
                  <a:schemeClr val="dk1"/>
                </a:solidFill>
              </a:rPr>
              <a:t>∎</a:t>
            </a:r>
            <a:r>
              <a:rPr lang="pt-PT">
                <a:solidFill>
                  <a:srgbClr val="49494C"/>
                </a:solidFill>
              </a:rPr>
              <a:t>;	</a:t>
            </a:r>
            <a:endParaRPr>
              <a:solidFill>
                <a:srgbClr val="49494C"/>
              </a:solidFill>
            </a:endParaRPr>
          </a:p>
          <a:p>
            <a:pPr indent="0" lvl="0" marL="0" rtl="0" algn="l">
              <a:lnSpc>
                <a:spcPct val="90000"/>
              </a:lnSpc>
              <a:spcBef>
                <a:spcPts val="800"/>
              </a:spcBef>
              <a:spcAft>
                <a:spcPts val="0"/>
              </a:spcAft>
              <a:buClr>
                <a:schemeClr val="dk1"/>
              </a:buClr>
              <a:buSzPts val="1100"/>
              <a:buFont typeface="Arial"/>
              <a:buNone/>
            </a:pPr>
            <a:r>
              <a:rPr lang="pt-PT">
                <a:solidFill>
                  <a:srgbClr val="49494C"/>
                </a:solidFill>
              </a:rPr>
              <a:t>}</a:t>
            </a:r>
            <a:endParaRPr>
              <a:solidFill>
                <a:srgbClr val="49494C"/>
              </a:solidFill>
            </a:endParaRPr>
          </a:p>
          <a:p>
            <a:pPr indent="0" lvl="0" marL="0" rtl="0" algn="l">
              <a:lnSpc>
                <a:spcPct val="90000"/>
              </a:lnSpc>
              <a:spcBef>
                <a:spcPts val="800"/>
              </a:spcBef>
              <a:spcAft>
                <a:spcPts val="0"/>
              </a:spcAft>
              <a:buClr>
                <a:schemeClr val="dk1"/>
              </a:buClr>
              <a:buSzPts val="1100"/>
              <a:buFont typeface="Arial"/>
              <a:buNone/>
            </a:pPr>
            <a:r>
              <a:t/>
            </a:r>
            <a:endParaRPr b="1" sz="1800">
              <a:solidFill>
                <a:srgbClr val="49494C"/>
              </a:solidFill>
            </a:endParaRPr>
          </a:p>
          <a:p>
            <a:pPr indent="0" lvl="0" marL="457200" rtl="0" algn="l">
              <a:spcBef>
                <a:spcPts val="0"/>
              </a:spcBef>
              <a:spcAft>
                <a:spcPts val="1600"/>
              </a:spcAft>
              <a:buNone/>
            </a:pPr>
            <a:r>
              <a:t/>
            </a:r>
            <a:endParaRPr b="1"/>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 name="Shape 83"/>
        <p:cNvGrpSpPr/>
        <p:nvPr/>
      </p:nvGrpSpPr>
      <p:grpSpPr>
        <a:xfrm>
          <a:off x="0" y="0"/>
          <a:ext cx="0" cy="0"/>
          <a:chOff x="0" y="0"/>
          <a:chExt cx="0" cy="0"/>
        </a:xfrm>
      </p:grpSpPr>
      <p:sp>
        <p:nvSpPr>
          <p:cNvPr id="84" name="Google Shape;84;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PT"/>
              <a:t>Context - Restricted Refined Types</a:t>
            </a:r>
            <a:endParaRPr/>
          </a:p>
        </p:txBody>
      </p:sp>
      <p:sp>
        <p:nvSpPr>
          <p:cNvPr id="85" name="Google Shape;85;p17"/>
          <p:cNvSpPr txBox="1"/>
          <p:nvPr>
            <p:ph idx="1" type="body"/>
          </p:nvPr>
        </p:nvSpPr>
        <p:spPr>
          <a:xfrm>
            <a:off x="2567100" y="2136250"/>
            <a:ext cx="4009800" cy="1428600"/>
          </a:xfrm>
          <a:prstGeom prst="rect">
            <a:avLst/>
          </a:prstGeom>
          <a:solidFill>
            <a:srgbClr val="E06666"/>
          </a:solidFill>
        </p:spPr>
        <p:txBody>
          <a:bodyPr anchorCtr="0" anchor="ctr" bIns="91425" lIns="91425" spcFirstLastPara="1" rIns="91425" wrap="square" tIns="91425">
            <a:noAutofit/>
          </a:bodyPr>
          <a:lstStyle/>
          <a:p>
            <a:pPr indent="0" lvl="0" marL="0" rtl="0" algn="ctr">
              <a:spcBef>
                <a:spcPts val="0"/>
              </a:spcBef>
              <a:spcAft>
                <a:spcPts val="1600"/>
              </a:spcAft>
              <a:buNone/>
            </a:pPr>
            <a:r>
              <a:rPr b="1" lang="pt-PT" sz="2400">
                <a:solidFill>
                  <a:srgbClr val="FFFFFF"/>
                </a:solidFill>
              </a:rPr>
              <a:t>Non-Deterministic Synthesizer</a:t>
            </a:r>
            <a:endParaRPr b="1" sz="2400">
              <a:solidFill>
                <a:srgbClr val="FFFFFF"/>
              </a:solidFill>
            </a:endParaRPr>
          </a:p>
        </p:txBody>
      </p:sp>
      <p:sp>
        <p:nvSpPr>
          <p:cNvPr id="86" name="Google Shape;86;p17"/>
          <p:cNvSpPr txBox="1"/>
          <p:nvPr/>
        </p:nvSpPr>
        <p:spPr>
          <a:xfrm>
            <a:off x="311700" y="2670400"/>
            <a:ext cx="1419000" cy="360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pt-PT">
                <a:solidFill>
                  <a:srgbClr val="FF9900"/>
                </a:solidFill>
              </a:rPr>
              <a:t>Integer</a:t>
            </a:r>
            <a:endParaRPr b="1">
              <a:solidFill>
                <a:srgbClr val="FF9900"/>
              </a:solidFill>
            </a:endParaRPr>
          </a:p>
        </p:txBody>
      </p:sp>
      <p:cxnSp>
        <p:nvCxnSpPr>
          <p:cNvPr id="87" name="Google Shape;87;p17"/>
          <p:cNvCxnSpPr/>
          <p:nvPr/>
        </p:nvCxnSpPr>
        <p:spPr>
          <a:xfrm>
            <a:off x="1730750" y="2850550"/>
            <a:ext cx="684000" cy="0"/>
          </a:xfrm>
          <a:prstGeom prst="straightConnector1">
            <a:avLst/>
          </a:prstGeom>
          <a:noFill/>
          <a:ln cap="flat" cmpd="sng" w="9525">
            <a:solidFill>
              <a:srgbClr val="CC4125"/>
            </a:solidFill>
            <a:prstDash val="solid"/>
            <a:round/>
            <a:headEnd len="med" w="med" type="none"/>
            <a:tailEnd len="med" w="med" type="triangle"/>
          </a:ln>
        </p:spPr>
      </p:cxnSp>
      <p:cxnSp>
        <p:nvCxnSpPr>
          <p:cNvPr id="88" name="Google Shape;88;p17"/>
          <p:cNvCxnSpPr/>
          <p:nvPr/>
        </p:nvCxnSpPr>
        <p:spPr>
          <a:xfrm>
            <a:off x="6668275" y="2286225"/>
            <a:ext cx="684000" cy="0"/>
          </a:xfrm>
          <a:prstGeom prst="straightConnector1">
            <a:avLst/>
          </a:prstGeom>
          <a:noFill/>
          <a:ln cap="flat" cmpd="sng" w="9525">
            <a:solidFill>
              <a:srgbClr val="CC4125"/>
            </a:solidFill>
            <a:prstDash val="solid"/>
            <a:round/>
            <a:headEnd len="med" w="med" type="none"/>
            <a:tailEnd len="med" w="med" type="triangle"/>
          </a:ln>
        </p:spPr>
      </p:cxnSp>
      <p:cxnSp>
        <p:nvCxnSpPr>
          <p:cNvPr id="89" name="Google Shape;89;p17"/>
          <p:cNvCxnSpPr/>
          <p:nvPr/>
        </p:nvCxnSpPr>
        <p:spPr>
          <a:xfrm>
            <a:off x="6668275" y="2850550"/>
            <a:ext cx="684000" cy="0"/>
          </a:xfrm>
          <a:prstGeom prst="straightConnector1">
            <a:avLst/>
          </a:prstGeom>
          <a:noFill/>
          <a:ln cap="flat" cmpd="sng" w="9525">
            <a:solidFill>
              <a:srgbClr val="CC4125"/>
            </a:solidFill>
            <a:prstDash val="solid"/>
            <a:round/>
            <a:headEnd len="med" w="med" type="none"/>
            <a:tailEnd len="med" w="med" type="triangle"/>
          </a:ln>
        </p:spPr>
      </p:cxnSp>
      <p:cxnSp>
        <p:nvCxnSpPr>
          <p:cNvPr id="90" name="Google Shape;90;p17"/>
          <p:cNvCxnSpPr/>
          <p:nvPr/>
        </p:nvCxnSpPr>
        <p:spPr>
          <a:xfrm>
            <a:off x="6668275" y="3396450"/>
            <a:ext cx="684000" cy="0"/>
          </a:xfrm>
          <a:prstGeom prst="straightConnector1">
            <a:avLst/>
          </a:prstGeom>
          <a:noFill/>
          <a:ln cap="flat" cmpd="sng" w="9525">
            <a:solidFill>
              <a:srgbClr val="CC4125"/>
            </a:solidFill>
            <a:prstDash val="solid"/>
            <a:round/>
            <a:headEnd len="med" w="med" type="none"/>
            <a:tailEnd len="med" w="med" type="triangle"/>
          </a:ln>
        </p:spPr>
      </p:cxnSp>
      <p:sp>
        <p:nvSpPr>
          <p:cNvPr id="91" name="Google Shape;91;p17"/>
          <p:cNvSpPr txBox="1"/>
          <p:nvPr/>
        </p:nvSpPr>
        <p:spPr>
          <a:xfrm>
            <a:off x="7352275" y="2106075"/>
            <a:ext cx="1419000" cy="360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pt-PT">
                <a:solidFill>
                  <a:schemeClr val="dk2"/>
                </a:solidFill>
              </a:rPr>
              <a:t>10</a:t>
            </a:r>
            <a:endParaRPr>
              <a:solidFill>
                <a:schemeClr val="dk2"/>
              </a:solidFill>
            </a:endParaRPr>
          </a:p>
        </p:txBody>
      </p:sp>
      <p:sp>
        <p:nvSpPr>
          <p:cNvPr id="92" name="Google Shape;92;p17"/>
          <p:cNvSpPr txBox="1"/>
          <p:nvPr/>
        </p:nvSpPr>
        <p:spPr>
          <a:xfrm>
            <a:off x="7352275" y="2670400"/>
            <a:ext cx="1419000" cy="360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pt-PT">
                <a:solidFill>
                  <a:schemeClr val="dk2"/>
                </a:solidFill>
              </a:rPr>
              <a:t>y + 10</a:t>
            </a:r>
            <a:endParaRPr>
              <a:solidFill>
                <a:schemeClr val="dk2"/>
              </a:solidFill>
            </a:endParaRPr>
          </a:p>
        </p:txBody>
      </p:sp>
      <p:sp>
        <p:nvSpPr>
          <p:cNvPr id="93" name="Google Shape;93;p17"/>
          <p:cNvSpPr txBox="1"/>
          <p:nvPr/>
        </p:nvSpPr>
        <p:spPr>
          <a:xfrm>
            <a:off x="7352275" y="3234725"/>
            <a:ext cx="1419000" cy="360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pt-PT">
                <a:solidFill>
                  <a:schemeClr val="dk2"/>
                </a:solidFill>
              </a:rPr>
              <a:t>if </a:t>
            </a:r>
            <a:r>
              <a:rPr lang="pt-PT">
                <a:solidFill>
                  <a:schemeClr val="dk2"/>
                </a:solidFill>
              </a:rPr>
              <a:t>true </a:t>
            </a:r>
            <a:r>
              <a:rPr b="1" lang="pt-PT">
                <a:solidFill>
                  <a:schemeClr val="dk2"/>
                </a:solidFill>
              </a:rPr>
              <a:t>then </a:t>
            </a:r>
            <a:r>
              <a:rPr lang="pt-PT">
                <a:solidFill>
                  <a:schemeClr val="dk2"/>
                </a:solidFill>
              </a:rPr>
              <a:t>0 </a:t>
            </a:r>
            <a:r>
              <a:rPr b="1" lang="pt-PT">
                <a:solidFill>
                  <a:schemeClr val="dk2"/>
                </a:solidFill>
              </a:rPr>
              <a:t>else </a:t>
            </a:r>
            <a:r>
              <a:rPr lang="pt-PT">
                <a:solidFill>
                  <a:schemeClr val="dk2"/>
                </a:solidFill>
              </a:rPr>
              <a:t>1</a:t>
            </a:r>
            <a:endParaRPr>
              <a:solidFill>
                <a:schemeClr val="dk2"/>
              </a:solidFill>
            </a:endParaRPr>
          </a:p>
        </p:txBody>
      </p:sp>
      <p:sp>
        <p:nvSpPr>
          <p:cNvPr id="94" name="Google Shape;94;p17"/>
          <p:cNvSpPr txBox="1"/>
          <p:nvPr/>
        </p:nvSpPr>
        <p:spPr>
          <a:xfrm>
            <a:off x="5642400" y="3272675"/>
            <a:ext cx="934800" cy="28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pt-PT" sz="800">
                <a:solidFill>
                  <a:srgbClr val="FFFFFF"/>
                </a:solidFill>
              </a:rPr>
              <a:t>Γ, y:Integer ⊢</a:t>
            </a:r>
            <a:endParaRPr sz="800">
              <a:solidFill>
                <a:srgbClr val="FFFFFF"/>
              </a:solidFill>
            </a:endParaRPr>
          </a:p>
        </p:txBody>
      </p:sp>
      <p:sp>
        <p:nvSpPr>
          <p:cNvPr id="95" name="Google Shape;95;p17"/>
          <p:cNvSpPr txBox="1"/>
          <p:nvPr>
            <p:ph idx="1" type="body"/>
          </p:nvPr>
        </p:nvSpPr>
        <p:spPr>
          <a:xfrm>
            <a:off x="311700" y="1327388"/>
            <a:ext cx="8281800" cy="394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pt-PT">
                <a:solidFill>
                  <a:schemeClr val="dk1"/>
                </a:solidFill>
              </a:rPr>
              <a:t>Non-Deterministic Synthesizer: </a:t>
            </a:r>
            <a:r>
              <a:rPr lang="pt-PT"/>
              <a:t>Synthesizes random valid expressions from a given type.</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9" name="Shape 99"/>
        <p:cNvGrpSpPr/>
        <p:nvPr/>
      </p:nvGrpSpPr>
      <p:grpSpPr>
        <a:xfrm>
          <a:off x="0" y="0"/>
          <a:ext cx="0" cy="0"/>
          <a:chOff x="0" y="0"/>
          <a:chExt cx="0" cy="0"/>
        </a:xfrm>
      </p:grpSpPr>
      <p:sp>
        <p:nvSpPr>
          <p:cNvPr id="100" name="Google Shape;100;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PT"/>
              <a:t>Context - Restricted Refined Types</a:t>
            </a:r>
            <a:endParaRPr/>
          </a:p>
        </p:txBody>
      </p:sp>
      <p:sp>
        <p:nvSpPr>
          <p:cNvPr id="101" name="Google Shape;101;p18"/>
          <p:cNvSpPr txBox="1"/>
          <p:nvPr>
            <p:ph idx="1" type="body"/>
          </p:nvPr>
        </p:nvSpPr>
        <p:spPr>
          <a:xfrm>
            <a:off x="2567100" y="2136250"/>
            <a:ext cx="4009800" cy="1428600"/>
          </a:xfrm>
          <a:prstGeom prst="rect">
            <a:avLst/>
          </a:prstGeom>
          <a:solidFill>
            <a:srgbClr val="E06666"/>
          </a:solidFill>
        </p:spPr>
        <p:txBody>
          <a:bodyPr anchorCtr="0" anchor="ctr" bIns="91425" lIns="91425" spcFirstLastPara="1" rIns="91425" wrap="square" tIns="91425">
            <a:noAutofit/>
          </a:bodyPr>
          <a:lstStyle/>
          <a:p>
            <a:pPr indent="0" lvl="0" marL="0" rtl="0" algn="ctr">
              <a:spcBef>
                <a:spcPts val="0"/>
              </a:spcBef>
              <a:spcAft>
                <a:spcPts val="1600"/>
              </a:spcAft>
              <a:buNone/>
            </a:pPr>
            <a:r>
              <a:rPr b="1" lang="pt-PT" sz="2400">
                <a:solidFill>
                  <a:srgbClr val="FFFFFF"/>
                </a:solidFill>
              </a:rPr>
              <a:t>Non-Deterministic Synthesizer</a:t>
            </a:r>
            <a:endParaRPr b="1" sz="2400">
              <a:solidFill>
                <a:srgbClr val="FFFFFF"/>
              </a:solidFill>
            </a:endParaRPr>
          </a:p>
        </p:txBody>
      </p:sp>
      <p:cxnSp>
        <p:nvCxnSpPr>
          <p:cNvPr id="102" name="Google Shape;102;p18"/>
          <p:cNvCxnSpPr/>
          <p:nvPr/>
        </p:nvCxnSpPr>
        <p:spPr>
          <a:xfrm>
            <a:off x="1730750" y="2850550"/>
            <a:ext cx="684000" cy="0"/>
          </a:xfrm>
          <a:prstGeom prst="straightConnector1">
            <a:avLst/>
          </a:prstGeom>
          <a:noFill/>
          <a:ln cap="flat" cmpd="sng" w="9525">
            <a:solidFill>
              <a:srgbClr val="CC4125"/>
            </a:solidFill>
            <a:prstDash val="solid"/>
            <a:round/>
            <a:headEnd len="med" w="med" type="none"/>
            <a:tailEnd len="med" w="med" type="triangle"/>
          </a:ln>
        </p:spPr>
      </p:cxnSp>
      <p:cxnSp>
        <p:nvCxnSpPr>
          <p:cNvPr id="103" name="Google Shape;103;p18"/>
          <p:cNvCxnSpPr/>
          <p:nvPr/>
        </p:nvCxnSpPr>
        <p:spPr>
          <a:xfrm>
            <a:off x="6668275" y="2286225"/>
            <a:ext cx="684000" cy="0"/>
          </a:xfrm>
          <a:prstGeom prst="straightConnector1">
            <a:avLst/>
          </a:prstGeom>
          <a:noFill/>
          <a:ln cap="flat" cmpd="sng" w="9525">
            <a:solidFill>
              <a:srgbClr val="CC4125"/>
            </a:solidFill>
            <a:prstDash val="solid"/>
            <a:round/>
            <a:headEnd len="med" w="med" type="none"/>
            <a:tailEnd len="med" w="med" type="triangle"/>
          </a:ln>
        </p:spPr>
      </p:cxnSp>
      <p:cxnSp>
        <p:nvCxnSpPr>
          <p:cNvPr id="104" name="Google Shape;104;p18"/>
          <p:cNvCxnSpPr/>
          <p:nvPr/>
        </p:nvCxnSpPr>
        <p:spPr>
          <a:xfrm>
            <a:off x="6668275" y="2850550"/>
            <a:ext cx="684000" cy="0"/>
          </a:xfrm>
          <a:prstGeom prst="straightConnector1">
            <a:avLst/>
          </a:prstGeom>
          <a:noFill/>
          <a:ln cap="flat" cmpd="sng" w="9525">
            <a:solidFill>
              <a:srgbClr val="CC4125"/>
            </a:solidFill>
            <a:prstDash val="solid"/>
            <a:round/>
            <a:headEnd len="med" w="med" type="none"/>
            <a:tailEnd len="med" w="med" type="triangle"/>
          </a:ln>
        </p:spPr>
      </p:cxnSp>
      <p:cxnSp>
        <p:nvCxnSpPr>
          <p:cNvPr id="105" name="Google Shape;105;p18"/>
          <p:cNvCxnSpPr/>
          <p:nvPr/>
        </p:nvCxnSpPr>
        <p:spPr>
          <a:xfrm>
            <a:off x="6668275" y="3396450"/>
            <a:ext cx="684000" cy="0"/>
          </a:xfrm>
          <a:prstGeom prst="straightConnector1">
            <a:avLst/>
          </a:prstGeom>
          <a:noFill/>
          <a:ln cap="flat" cmpd="sng" w="9525">
            <a:solidFill>
              <a:srgbClr val="CC4125"/>
            </a:solidFill>
            <a:prstDash val="solid"/>
            <a:round/>
            <a:headEnd len="med" w="med" type="none"/>
            <a:tailEnd len="med" w="med" type="triangle"/>
          </a:ln>
        </p:spPr>
      </p:cxnSp>
      <p:sp>
        <p:nvSpPr>
          <p:cNvPr id="106" name="Google Shape;106;p18"/>
          <p:cNvSpPr txBox="1"/>
          <p:nvPr/>
        </p:nvSpPr>
        <p:spPr>
          <a:xfrm>
            <a:off x="5642400" y="3272675"/>
            <a:ext cx="934800" cy="28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pt-PT" sz="800">
                <a:solidFill>
                  <a:srgbClr val="FFFFFF"/>
                </a:solidFill>
              </a:rPr>
              <a:t>Γ, y:Integer ⊢</a:t>
            </a:r>
            <a:endParaRPr sz="800">
              <a:solidFill>
                <a:srgbClr val="FFFFFF"/>
              </a:solidFill>
            </a:endParaRPr>
          </a:p>
        </p:txBody>
      </p:sp>
      <p:sp>
        <p:nvSpPr>
          <p:cNvPr id="107" name="Google Shape;107;p18"/>
          <p:cNvSpPr txBox="1"/>
          <p:nvPr>
            <p:ph idx="1" type="body"/>
          </p:nvPr>
        </p:nvSpPr>
        <p:spPr>
          <a:xfrm>
            <a:off x="311700" y="1327388"/>
            <a:ext cx="8281800" cy="394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pt-PT">
                <a:solidFill>
                  <a:schemeClr val="dk1"/>
                </a:solidFill>
              </a:rPr>
              <a:t>Non-Deterministic Synthesizer: </a:t>
            </a:r>
            <a:r>
              <a:rPr lang="pt-PT"/>
              <a:t>Synthesizes random valid expressions from a given type.</a:t>
            </a:r>
            <a:endParaRPr/>
          </a:p>
        </p:txBody>
      </p:sp>
      <p:sp>
        <p:nvSpPr>
          <p:cNvPr id="108" name="Google Shape;108;p18"/>
          <p:cNvSpPr txBox="1"/>
          <p:nvPr/>
        </p:nvSpPr>
        <p:spPr>
          <a:xfrm>
            <a:off x="7352275" y="2106075"/>
            <a:ext cx="1419000" cy="360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pt-PT">
                <a:solidFill>
                  <a:schemeClr val="dk2"/>
                </a:solidFill>
              </a:rPr>
              <a:t>10</a:t>
            </a:r>
            <a:endParaRPr>
              <a:solidFill>
                <a:schemeClr val="dk2"/>
              </a:solidFill>
            </a:endParaRPr>
          </a:p>
        </p:txBody>
      </p:sp>
      <p:sp>
        <p:nvSpPr>
          <p:cNvPr id="109" name="Google Shape;109;p18"/>
          <p:cNvSpPr txBox="1"/>
          <p:nvPr/>
        </p:nvSpPr>
        <p:spPr>
          <a:xfrm>
            <a:off x="7352275" y="2670400"/>
            <a:ext cx="1419000" cy="360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pt-PT">
                <a:solidFill>
                  <a:schemeClr val="dk2"/>
                </a:solidFill>
              </a:rPr>
              <a:t>y + 10 </a:t>
            </a:r>
            <a:r>
              <a:rPr b="1" lang="pt-PT">
                <a:solidFill>
                  <a:srgbClr val="FF0000"/>
                </a:solidFill>
              </a:rPr>
              <a:t>✗</a:t>
            </a:r>
            <a:endParaRPr b="1">
              <a:solidFill>
                <a:srgbClr val="FF0000"/>
              </a:solidFill>
            </a:endParaRPr>
          </a:p>
        </p:txBody>
      </p:sp>
      <p:sp>
        <p:nvSpPr>
          <p:cNvPr id="110" name="Google Shape;110;p18"/>
          <p:cNvSpPr txBox="1"/>
          <p:nvPr/>
        </p:nvSpPr>
        <p:spPr>
          <a:xfrm>
            <a:off x="7352275" y="3234725"/>
            <a:ext cx="1419000" cy="360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pt-PT">
                <a:solidFill>
                  <a:schemeClr val="dk2"/>
                </a:solidFill>
              </a:rPr>
              <a:t>if </a:t>
            </a:r>
            <a:r>
              <a:rPr lang="pt-PT">
                <a:solidFill>
                  <a:schemeClr val="dk2"/>
                </a:solidFill>
              </a:rPr>
              <a:t>y &lt; 0 </a:t>
            </a:r>
            <a:r>
              <a:rPr b="1" lang="pt-PT">
                <a:solidFill>
                  <a:schemeClr val="dk2"/>
                </a:solidFill>
              </a:rPr>
              <a:t>then -</a:t>
            </a:r>
            <a:r>
              <a:rPr lang="pt-PT">
                <a:solidFill>
                  <a:schemeClr val="dk2"/>
                </a:solidFill>
              </a:rPr>
              <a:t>y </a:t>
            </a:r>
            <a:r>
              <a:rPr b="1" lang="pt-PT">
                <a:solidFill>
                  <a:schemeClr val="dk2"/>
                </a:solidFill>
              </a:rPr>
              <a:t>else </a:t>
            </a:r>
            <a:r>
              <a:rPr lang="pt-PT">
                <a:solidFill>
                  <a:schemeClr val="dk2"/>
                </a:solidFill>
              </a:rPr>
              <a:t>y + 10</a:t>
            </a:r>
            <a:endParaRPr>
              <a:solidFill>
                <a:schemeClr val="dk2"/>
              </a:solidFill>
            </a:endParaRPr>
          </a:p>
        </p:txBody>
      </p:sp>
      <p:sp>
        <p:nvSpPr>
          <p:cNvPr id="111" name="Google Shape;111;p18"/>
          <p:cNvSpPr txBox="1"/>
          <p:nvPr/>
        </p:nvSpPr>
        <p:spPr>
          <a:xfrm>
            <a:off x="147550" y="2670400"/>
            <a:ext cx="1583100" cy="360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pt-PT">
                <a:solidFill>
                  <a:schemeClr val="dk2"/>
                </a:solidFill>
              </a:rPr>
              <a:t>{x:</a:t>
            </a:r>
            <a:r>
              <a:rPr b="1" lang="pt-PT">
                <a:solidFill>
                  <a:srgbClr val="FF9900"/>
                </a:solidFill>
              </a:rPr>
              <a:t>Integer</a:t>
            </a:r>
            <a:r>
              <a:rPr lang="pt-PT">
                <a:solidFill>
                  <a:schemeClr val="dk2"/>
                </a:solidFill>
              </a:rPr>
              <a:t> | x &gt; 0}</a:t>
            </a:r>
            <a:endParaRPr>
              <a:solidFill>
                <a:schemeClr val="dk2"/>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 name="Shape 115"/>
        <p:cNvGrpSpPr/>
        <p:nvPr/>
      </p:nvGrpSpPr>
      <p:grpSpPr>
        <a:xfrm>
          <a:off x="0" y="0"/>
          <a:ext cx="0" cy="0"/>
          <a:chOff x="0" y="0"/>
          <a:chExt cx="0" cy="0"/>
        </a:xfrm>
      </p:grpSpPr>
      <p:pic>
        <p:nvPicPr>
          <p:cNvPr id="116" name="Google Shape;116;p19"/>
          <p:cNvPicPr preferRelativeResize="0"/>
          <p:nvPr/>
        </p:nvPicPr>
        <p:blipFill>
          <a:blip r:embed="rId3">
            <a:alphaModFix/>
          </a:blip>
          <a:stretch>
            <a:fillRect/>
          </a:stretch>
        </p:blipFill>
        <p:spPr>
          <a:xfrm>
            <a:off x="3008075" y="2059523"/>
            <a:ext cx="6192125" cy="3083975"/>
          </a:xfrm>
          <a:prstGeom prst="rect">
            <a:avLst/>
          </a:prstGeom>
          <a:noFill/>
          <a:ln>
            <a:noFill/>
          </a:ln>
        </p:spPr>
      </p:pic>
      <p:sp>
        <p:nvSpPr>
          <p:cNvPr id="117" name="Google Shape;117;p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PT"/>
              <a:t>Context - Find the proper program!</a:t>
            </a:r>
            <a:endParaRPr/>
          </a:p>
        </p:txBody>
      </p:sp>
      <p:sp>
        <p:nvSpPr>
          <p:cNvPr id="118" name="Google Shape;118;p19"/>
          <p:cNvSpPr txBox="1"/>
          <p:nvPr>
            <p:ph idx="1" type="body"/>
          </p:nvPr>
        </p:nvSpPr>
        <p:spPr>
          <a:xfrm>
            <a:off x="311700" y="1152475"/>
            <a:ext cx="8520600" cy="367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PT">
                <a:solidFill>
                  <a:schemeClr val="dk1"/>
                </a:solidFill>
              </a:rPr>
              <a:t>The non-deterministic synthesizer provides us different programs that comply with the </a:t>
            </a:r>
            <a:r>
              <a:rPr b="1" lang="pt-PT">
                <a:solidFill>
                  <a:schemeClr val="dk1"/>
                </a:solidFill>
              </a:rPr>
              <a:t>Restricted Refined Types</a:t>
            </a:r>
            <a:r>
              <a:rPr lang="pt-PT">
                <a:solidFill>
                  <a:schemeClr val="dk1"/>
                </a:solidFill>
              </a:rPr>
              <a:t>.</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pt-PT">
                <a:solidFill>
                  <a:schemeClr val="dk1"/>
                </a:solidFill>
              </a:rPr>
              <a:t>We need to ensure the correctness of the programs, </a:t>
            </a:r>
            <a:endParaRPr>
              <a:solidFill>
                <a:schemeClr val="dk1"/>
              </a:solidFill>
            </a:endParaRPr>
          </a:p>
          <a:p>
            <a:pPr indent="0" lvl="0" marL="0" rtl="0" algn="l">
              <a:spcBef>
                <a:spcPts val="0"/>
              </a:spcBef>
              <a:spcAft>
                <a:spcPts val="0"/>
              </a:spcAft>
              <a:buNone/>
            </a:pPr>
            <a:r>
              <a:rPr lang="pt-PT">
                <a:solidFill>
                  <a:schemeClr val="dk1"/>
                </a:solidFill>
              </a:rPr>
              <a:t>to do so, we use the </a:t>
            </a:r>
            <a:r>
              <a:rPr b="1" lang="pt-PT">
                <a:solidFill>
                  <a:schemeClr val="dk1"/>
                </a:solidFill>
              </a:rPr>
              <a:t>Non-restricted Refined Types </a:t>
            </a:r>
            <a:r>
              <a:rPr lang="pt-PT">
                <a:solidFill>
                  <a:schemeClr val="dk1"/>
                </a:solidFill>
              </a:rPr>
              <a:t>to help the</a:t>
            </a:r>
            <a:endParaRPr>
              <a:solidFill>
                <a:schemeClr val="dk1"/>
              </a:solidFill>
            </a:endParaRPr>
          </a:p>
          <a:p>
            <a:pPr indent="0" lvl="0" marL="0" rtl="0" algn="l">
              <a:spcBef>
                <a:spcPts val="0"/>
              </a:spcBef>
              <a:spcAft>
                <a:spcPts val="0"/>
              </a:spcAft>
              <a:buNone/>
            </a:pPr>
            <a:r>
              <a:rPr lang="pt-PT">
                <a:solidFill>
                  <a:schemeClr val="dk1"/>
                </a:solidFill>
              </a:rPr>
              <a:t>search, with Genetic Programming, for the correct </a:t>
            </a:r>
            <a:endParaRPr>
              <a:solidFill>
                <a:schemeClr val="dk1"/>
              </a:solidFill>
            </a:endParaRPr>
          </a:p>
          <a:p>
            <a:pPr indent="0" lvl="0" marL="0" rtl="0" algn="l">
              <a:spcBef>
                <a:spcPts val="0"/>
              </a:spcBef>
              <a:spcAft>
                <a:spcPts val="0"/>
              </a:spcAft>
              <a:buNone/>
            </a:pPr>
            <a:r>
              <a:rPr lang="pt-PT">
                <a:solidFill>
                  <a:schemeClr val="dk1"/>
                </a:solidFill>
              </a:rPr>
              <a:t>program.</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pt-PT">
                <a:solidFill>
                  <a:schemeClr val="dk1"/>
                </a:solidFill>
              </a:rPr>
              <a:t>Optimizations of non-functional requirements:</a:t>
            </a:r>
            <a:endParaRPr>
              <a:solidFill>
                <a:schemeClr val="dk1"/>
              </a:solidFill>
            </a:endParaRPr>
          </a:p>
          <a:p>
            <a:pPr indent="-317500" lvl="0" marL="457200" rtl="0" algn="l">
              <a:spcBef>
                <a:spcPts val="0"/>
              </a:spcBef>
              <a:spcAft>
                <a:spcPts val="0"/>
              </a:spcAft>
              <a:buClr>
                <a:schemeClr val="dk1"/>
              </a:buClr>
              <a:buSzPts val="1400"/>
              <a:buChar char="●"/>
            </a:pPr>
            <a:r>
              <a:rPr lang="pt-PT">
                <a:solidFill>
                  <a:schemeClr val="dk1"/>
                </a:solidFill>
              </a:rPr>
              <a:t>Program size</a:t>
            </a:r>
            <a:endParaRPr>
              <a:solidFill>
                <a:schemeClr val="dk1"/>
              </a:solidFill>
            </a:endParaRPr>
          </a:p>
          <a:p>
            <a:pPr indent="-317500" lvl="0" marL="457200" rtl="0" algn="l">
              <a:spcBef>
                <a:spcPts val="0"/>
              </a:spcBef>
              <a:spcAft>
                <a:spcPts val="0"/>
              </a:spcAft>
              <a:buClr>
                <a:schemeClr val="dk1"/>
              </a:buClr>
              <a:buSzPts val="1400"/>
              <a:buChar char="●"/>
            </a:pPr>
            <a:r>
              <a:rPr lang="pt-PT">
                <a:solidFill>
                  <a:schemeClr val="dk1"/>
                </a:solidFill>
              </a:rPr>
              <a:t>Resource consumption</a:t>
            </a:r>
            <a:endParaRPr>
              <a:solidFill>
                <a:schemeClr val="dk1"/>
              </a:solidFill>
            </a:endParaRPr>
          </a:p>
          <a:p>
            <a:pPr indent="-317500" lvl="0" marL="457200" rtl="0" algn="l">
              <a:spcBef>
                <a:spcPts val="0"/>
              </a:spcBef>
              <a:spcAft>
                <a:spcPts val="0"/>
              </a:spcAft>
              <a:buClr>
                <a:schemeClr val="dk1"/>
              </a:buClr>
              <a:buSzPts val="1400"/>
              <a:buChar char="●"/>
            </a:pPr>
            <a:r>
              <a:rPr lang="pt-PT">
                <a:solidFill>
                  <a:schemeClr val="dk1"/>
                </a:solidFill>
              </a:rPr>
              <a:t>Execution time</a:t>
            </a:r>
            <a:endParaRPr>
              <a:solidFill>
                <a:schemeClr val="dk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2" name="Shape 122"/>
        <p:cNvGrpSpPr/>
        <p:nvPr/>
      </p:nvGrpSpPr>
      <p:grpSpPr>
        <a:xfrm>
          <a:off x="0" y="0"/>
          <a:ext cx="0" cy="0"/>
          <a:chOff x="0" y="0"/>
          <a:chExt cx="0" cy="0"/>
        </a:xfrm>
      </p:grpSpPr>
      <p:pic>
        <p:nvPicPr>
          <p:cNvPr id="123" name="Google Shape;123;p20"/>
          <p:cNvPicPr preferRelativeResize="0"/>
          <p:nvPr/>
        </p:nvPicPr>
        <p:blipFill>
          <a:blip r:embed="rId3">
            <a:alphaModFix/>
          </a:blip>
          <a:stretch>
            <a:fillRect/>
          </a:stretch>
        </p:blipFill>
        <p:spPr>
          <a:xfrm>
            <a:off x="985150" y="1064750"/>
            <a:ext cx="6670001" cy="3321976"/>
          </a:xfrm>
          <a:prstGeom prst="rect">
            <a:avLst/>
          </a:prstGeom>
          <a:noFill/>
          <a:ln>
            <a:noFill/>
          </a:ln>
        </p:spPr>
      </p:pic>
      <p:sp>
        <p:nvSpPr>
          <p:cNvPr id="124" name="Google Shape;124;p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PT"/>
              <a:t>Context - Evaluation</a:t>
            </a:r>
            <a:endParaRPr/>
          </a:p>
        </p:txBody>
      </p:sp>
      <p:sp>
        <p:nvSpPr>
          <p:cNvPr id="125" name="Google Shape;125;p20"/>
          <p:cNvSpPr txBox="1"/>
          <p:nvPr/>
        </p:nvSpPr>
        <p:spPr>
          <a:xfrm>
            <a:off x="35175" y="2260400"/>
            <a:ext cx="1939200" cy="330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pt-PT">
                <a:solidFill>
                  <a:srgbClr val="B33858"/>
                </a:solidFill>
              </a:rPr>
              <a:t>y == f(x) || y &lt;= g(x)</a:t>
            </a:r>
            <a:endParaRPr>
              <a:solidFill>
                <a:srgbClr val="B33858"/>
              </a:solidFill>
            </a:endParaRPr>
          </a:p>
        </p:txBody>
      </p:sp>
      <p:sp>
        <p:nvSpPr>
          <p:cNvPr id="126" name="Google Shape;126;p20"/>
          <p:cNvSpPr txBox="1"/>
          <p:nvPr/>
        </p:nvSpPr>
        <p:spPr>
          <a:xfrm>
            <a:off x="6780725" y="2260400"/>
            <a:ext cx="2267400" cy="330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pt-PT">
                <a:solidFill>
                  <a:srgbClr val="4C1130"/>
                </a:solidFill>
              </a:rPr>
              <a:t>|y - f(x)|</a:t>
            </a:r>
            <a:r>
              <a:rPr lang="pt-PT" sz="800">
                <a:solidFill>
                  <a:srgbClr val="4C1130"/>
                </a:solidFill>
              </a:rPr>
              <a:t>N</a:t>
            </a:r>
            <a:r>
              <a:rPr lang="pt-PT">
                <a:solidFill>
                  <a:srgbClr val="4C1130"/>
                </a:solidFill>
              </a:rPr>
              <a:t> </a:t>
            </a:r>
            <a:r>
              <a:rPr lang="pt-PT">
                <a:solidFill>
                  <a:srgbClr val="4C1130"/>
                </a:solidFill>
              </a:rPr>
              <a:t>* |(y - g(x))+|</a:t>
            </a:r>
            <a:r>
              <a:rPr lang="pt-PT" sz="800">
                <a:solidFill>
                  <a:srgbClr val="4C1130"/>
                </a:solidFill>
              </a:rPr>
              <a:t>N</a:t>
            </a:r>
            <a:endParaRPr>
              <a:solidFill>
                <a:srgbClr val="4C1130"/>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0" name="Shape 130"/>
        <p:cNvGrpSpPr/>
        <p:nvPr/>
      </p:nvGrpSpPr>
      <p:grpSpPr>
        <a:xfrm>
          <a:off x="0" y="0"/>
          <a:ext cx="0" cy="0"/>
          <a:chOff x="0" y="0"/>
          <a:chExt cx="0" cy="0"/>
        </a:xfrm>
      </p:grpSpPr>
      <p:sp>
        <p:nvSpPr>
          <p:cNvPr id="131" name="Google Shape;131;p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PT"/>
              <a:t>Context - Evaluation</a:t>
            </a:r>
            <a:endParaRPr/>
          </a:p>
        </p:txBody>
      </p:sp>
      <p:sp>
        <p:nvSpPr>
          <p:cNvPr id="132" name="Google Shape;132;p21"/>
          <p:cNvSpPr txBox="1"/>
          <p:nvPr>
            <p:ph idx="1" type="body"/>
          </p:nvPr>
        </p:nvSpPr>
        <p:spPr>
          <a:xfrm>
            <a:off x="311700" y="1152475"/>
            <a:ext cx="8520600" cy="15945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AutoNum type="arabicPeriod"/>
            </a:pPr>
            <a:r>
              <a:rPr lang="pt-PT">
                <a:solidFill>
                  <a:schemeClr val="dk1"/>
                </a:solidFill>
              </a:rPr>
              <a:t>Generate random inputs from the refined polymorphic types of the inputs;</a:t>
            </a:r>
            <a:endParaRPr>
              <a:solidFill>
                <a:schemeClr val="dk1"/>
              </a:solidFill>
            </a:endParaRPr>
          </a:p>
          <a:p>
            <a:pPr indent="-317500" lvl="0" marL="457200" rtl="0" algn="l">
              <a:spcBef>
                <a:spcPts val="0"/>
              </a:spcBef>
              <a:spcAft>
                <a:spcPts val="0"/>
              </a:spcAft>
              <a:buClr>
                <a:schemeClr val="dk1"/>
              </a:buClr>
              <a:buSzPts val="1400"/>
              <a:buAutoNum type="arabicPeriod"/>
            </a:pPr>
            <a:r>
              <a:rPr lang="pt-PT">
                <a:solidFill>
                  <a:schemeClr val="dk1"/>
                </a:solidFill>
              </a:rPr>
              <a:t>Obtain the results of running each test for the program;</a:t>
            </a:r>
            <a:endParaRPr>
              <a:solidFill>
                <a:schemeClr val="dk1"/>
              </a:solidFill>
            </a:endParaRPr>
          </a:p>
          <a:p>
            <a:pPr indent="-317500" lvl="0" marL="457200" rtl="0" algn="l">
              <a:spcBef>
                <a:spcPts val="0"/>
              </a:spcBef>
              <a:spcAft>
                <a:spcPts val="0"/>
              </a:spcAft>
              <a:buClr>
                <a:schemeClr val="dk1"/>
              </a:buClr>
              <a:buSzPts val="1400"/>
              <a:buAutoNum type="arabicPeriod"/>
            </a:pPr>
            <a:r>
              <a:rPr lang="pt-PT">
                <a:solidFill>
                  <a:schemeClr val="dk1"/>
                </a:solidFill>
              </a:rPr>
              <a:t>Evaluate the result using the previous fitness functions.</a:t>
            </a:r>
            <a:endParaRPr>
              <a:solidFill>
                <a:schemeClr val="dk1"/>
              </a:solidFill>
            </a:endParaRPr>
          </a:p>
        </p:txBody>
      </p:sp>
      <p:pic>
        <p:nvPicPr>
          <p:cNvPr id="133" name="Google Shape;133;p21"/>
          <p:cNvPicPr preferRelativeResize="0"/>
          <p:nvPr/>
        </p:nvPicPr>
        <p:blipFill>
          <a:blip r:embed="rId3">
            <a:alphaModFix/>
          </a:blip>
          <a:stretch>
            <a:fillRect/>
          </a:stretch>
        </p:blipFill>
        <p:spPr>
          <a:xfrm>
            <a:off x="3885600" y="2881725"/>
            <a:ext cx="4946711" cy="2091724"/>
          </a:xfrm>
          <a:prstGeom prst="rect">
            <a:avLst/>
          </a:prstGeom>
          <a:noFill/>
          <a:ln>
            <a:noFill/>
          </a:ln>
        </p:spPr>
      </p:pic>
      <p:sp>
        <p:nvSpPr>
          <p:cNvPr id="134" name="Google Shape;134;p21"/>
          <p:cNvSpPr txBox="1"/>
          <p:nvPr/>
        </p:nvSpPr>
        <p:spPr>
          <a:xfrm>
            <a:off x="458025" y="2143500"/>
            <a:ext cx="7740000" cy="3000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pt-PT">
                <a:solidFill>
                  <a:schemeClr val="dk1"/>
                </a:solidFill>
              </a:rPr>
              <a:t>type</a:t>
            </a:r>
            <a:r>
              <a:rPr lang="pt-PT">
                <a:solidFill>
                  <a:schemeClr val="dk1"/>
                </a:solidFill>
              </a:rPr>
              <a:t> </a:t>
            </a:r>
            <a:r>
              <a:rPr b="1" lang="pt-PT">
                <a:solidFill>
                  <a:srgbClr val="C55A11"/>
                </a:solidFill>
              </a:rPr>
              <a:t>Key</a:t>
            </a:r>
            <a:r>
              <a:rPr lang="pt-PT">
                <a:solidFill>
                  <a:schemeClr val="dk1"/>
                </a:solidFill>
              </a:rPr>
              <a:t> {</a:t>
            </a:r>
            <a:endParaRPr>
              <a:solidFill>
                <a:schemeClr val="dk1"/>
              </a:solidFill>
            </a:endParaRPr>
          </a:p>
          <a:p>
            <a:pPr indent="0" lvl="0" marL="0" rtl="0" algn="l">
              <a:lnSpc>
                <a:spcPct val="115000"/>
              </a:lnSpc>
              <a:spcBef>
                <a:spcPts val="0"/>
              </a:spcBef>
              <a:spcAft>
                <a:spcPts val="0"/>
              </a:spcAft>
              <a:buNone/>
            </a:pPr>
            <a:r>
              <a:rPr lang="pt-PT">
                <a:solidFill>
                  <a:schemeClr val="dk1"/>
                </a:solidFill>
              </a:rPr>
              <a:t>    {key : </a:t>
            </a:r>
            <a:r>
              <a:rPr b="1" lang="pt-PT">
                <a:solidFill>
                  <a:srgbClr val="FFC000"/>
                </a:solidFill>
              </a:rPr>
              <a:t>Integer</a:t>
            </a:r>
            <a:r>
              <a:rPr lang="pt-PT">
                <a:solidFill>
                  <a:schemeClr val="dk1"/>
                </a:solidFill>
              </a:rPr>
              <a:t> | key &gt;= 0 &amp;&amp; key &lt;= 1024};</a:t>
            </a:r>
            <a:endParaRPr>
              <a:solidFill>
                <a:schemeClr val="dk1"/>
              </a:solidFill>
            </a:endParaRPr>
          </a:p>
          <a:p>
            <a:pPr indent="0" lvl="0" marL="0" rtl="0" algn="l">
              <a:lnSpc>
                <a:spcPct val="115000"/>
              </a:lnSpc>
              <a:spcBef>
                <a:spcPts val="0"/>
              </a:spcBef>
              <a:spcAft>
                <a:spcPts val="0"/>
              </a:spcAft>
              <a:buNone/>
            </a:pPr>
            <a:r>
              <a:rPr lang="pt-PT">
                <a:solidFill>
                  <a:schemeClr val="dk1"/>
                </a:solidFill>
              </a:rPr>
              <a:t>}</a:t>
            </a:r>
            <a:endParaRPr>
              <a:solidFill>
                <a:schemeClr val="dk1"/>
              </a:solidFill>
            </a:endParaRPr>
          </a:p>
          <a:p>
            <a:pPr indent="0" lvl="0" marL="0" rtl="0" algn="l">
              <a:lnSpc>
                <a:spcPct val="115000"/>
              </a:lnSpc>
              <a:spcBef>
                <a:spcPts val="0"/>
              </a:spcBef>
              <a:spcAft>
                <a:spcPts val="0"/>
              </a:spcAft>
              <a:buNone/>
            </a:pPr>
            <a:r>
              <a:rPr b="1" lang="pt-PT">
                <a:solidFill>
                  <a:schemeClr val="dk1"/>
                </a:solidFill>
              </a:rPr>
              <a:t>decrypt({</a:t>
            </a:r>
            <a:r>
              <a:rPr lang="pt-PT">
                <a:solidFill>
                  <a:schemeClr val="dk1"/>
                </a:solidFill>
              </a:rPr>
              <a:t>i : </a:t>
            </a:r>
            <a:r>
              <a:rPr b="1" lang="pt-PT">
                <a:solidFill>
                  <a:srgbClr val="FFC000"/>
                </a:solidFill>
              </a:rPr>
              <a:t>Integer </a:t>
            </a:r>
            <a:r>
              <a:rPr lang="pt-PT">
                <a:solidFill>
                  <a:schemeClr val="dk1"/>
                </a:solidFill>
              </a:rPr>
              <a:t>| i &gt; 0}, k : </a:t>
            </a:r>
            <a:r>
              <a:rPr b="1" lang="pt-PT">
                <a:solidFill>
                  <a:srgbClr val="C55A11"/>
                </a:solidFill>
              </a:rPr>
              <a:t>Key</a:t>
            </a:r>
            <a:r>
              <a:rPr b="1" lang="pt-PT">
                <a:solidFill>
                  <a:schemeClr val="dk1"/>
                </a:solidFill>
              </a:rPr>
              <a:t>)</a:t>
            </a:r>
            <a:r>
              <a:rPr lang="pt-PT">
                <a:solidFill>
                  <a:schemeClr val="dk1"/>
                </a:solidFill>
              </a:rPr>
              <a:t> → {j : </a:t>
            </a:r>
            <a:r>
              <a:rPr b="1" lang="pt-PT">
                <a:solidFill>
                  <a:srgbClr val="FFC000"/>
                </a:solidFill>
              </a:rPr>
              <a:t>Integer</a:t>
            </a:r>
            <a:r>
              <a:rPr lang="pt-PT">
                <a:solidFill>
                  <a:schemeClr val="dk1"/>
                </a:solidFill>
              </a:rPr>
              <a:t> | i == encrypt(j, k.key)} {</a:t>
            </a:r>
            <a:endParaRPr>
              <a:solidFill>
                <a:schemeClr val="dk1"/>
              </a:solidFill>
            </a:endParaRPr>
          </a:p>
          <a:p>
            <a:pPr indent="0" lvl="0" marL="0" rtl="0" algn="l">
              <a:lnSpc>
                <a:spcPct val="115000"/>
              </a:lnSpc>
              <a:spcBef>
                <a:spcPts val="0"/>
              </a:spcBef>
              <a:spcAft>
                <a:spcPts val="0"/>
              </a:spcAft>
              <a:buNone/>
            </a:pPr>
            <a:r>
              <a:rPr lang="pt-PT">
                <a:solidFill>
                  <a:schemeClr val="dk1"/>
                </a:solidFill>
              </a:rPr>
              <a:t>	∎;</a:t>
            </a:r>
            <a:endParaRPr>
              <a:solidFill>
                <a:schemeClr val="dk1"/>
              </a:solidFill>
            </a:endParaRPr>
          </a:p>
          <a:p>
            <a:pPr indent="0" lvl="0" marL="0" rtl="0" algn="l">
              <a:lnSpc>
                <a:spcPct val="115000"/>
              </a:lnSpc>
              <a:spcBef>
                <a:spcPts val="0"/>
              </a:spcBef>
              <a:spcAft>
                <a:spcPts val="0"/>
              </a:spcAft>
              <a:buNone/>
            </a:pPr>
            <a:r>
              <a:rPr lang="pt-PT">
                <a:solidFill>
                  <a:schemeClr val="dk1"/>
                </a:solidFill>
              </a:rPr>
              <a:t>}</a:t>
            </a:r>
            <a:endParaRPr>
              <a:solidFill>
                <a:schemeClr val="dk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2">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2">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2">
                                            <p:txEl>
                                              <p:pRg end="2" st="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